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36"/>
  </p:notesMasterIdLst>
  <p:sldIdLst>
    <p:sldId id="374" r:id="rId5"/>
    <p:sldId id="356" r:id="rId6"/>
    <p:sldId id="357" r:id="rId7"/>
    <p:sldId id="360" r:id="rId8"/>
    <p:sldId id="366" r:id="rId9"/>
    <p:sldId id="367" r:id="rId10"/>
    <p:sldId id="368" r:id="rId11"/>
    <p:sldId id="369" r:id="rId12"/>
    <p:sldId id="361" r:id="rId13"/>
    <p:sldId id="391" r:id="rId14"/>
    <p:sldId id="392" r:id="rId15"/>
    <p:sldId id="393" r:id="rId16"/>
    <p:sldId id="394" r:id="rId17"/>
    <p:sldId id="395" r:id="rId18"/>
    <p:sldId id="362" r:id="rId19"/>
    <p:sldId id="375" r:id="rId20"/>
    <p:sldId id="376" r:id="rId21"/>
    <p:sldId id="377" r:id="rId22"/>
    <p:sldId id="378" r:id="rId23"/>
    <p:sldId id="379" r:id="rId24"/>
    <p:sldId id="363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9" r:id="rId34"/>
    <p:sldId id="390" r:id="rId35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Museo 500" panose="02000000000000000000" charset="-18"/>
      <p:regular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Museo 700" panose="02000000000000000000" charset="-18"/>
      <p:bold r:id="rId44"/>
    </p:embeddedFont>
    <p:embeddedFont>
      <p:font typeface="Museo 300" panose="02000000000000000000" charset="-18"/>
      <p:regular r:id="rId45"/>
    </p:embeddedFont>
  </p:embeddedFontLst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914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4" orient="horz" pos="1684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1412" userDrawn="1">
          <p15:clr>
            <a:srgbClr val="A4A3A4"/>
          </p15:clr>
        </p15:guide>
        <p15:guide id="7" orient="horz" pos="300" userDrawn="1">
          <p15:clr>
            <a:srgbClr val="A4A3A4"/>
          </p15:clr>
        </p15:guide>
        <p15:guide id="8" orient="horz" pos="210" userDrawn="1">
          <p15:clr>
            <a:srgbClr val="A4A3A4"/>
          </p15:clr>
        </p15:guide>
        <p15:guide id="9" orient="horz" pos="3793" userDrawn="1">
          <p15:clr>
            <a:srgbClr val="A4A3A4"/>
          </p15:clr>
        </p15:guide>
        <p15:guide id="10" pos="3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CFF"/>
    <a:srgbClr val="DFF6FF"/>
    <a:srgbClr val="FFFFFF"/>
    <a:srgbClr val="CCF1FF"/>
    <a:srgbClr val="7FC241"/>
    <a:srgbClr val="B5D431"/>
    <a:srgbClr val="00B0F0"/>
    <a:srgbClr val="99CA3C"/>
    <a:srgbClr val="D8E564"/>
    <a:srgbClr val="B3D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79A017-4972-46BD-B85C-279DF6C9D348}" v="1" dt="2021-03-12T10:27:15.8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rez sloga, brez mrež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92" y="78"/>
      </p:cViewPr>
      <p:guideLst>
        <p:guide orient="horz" pos="4320"/>
        <p:guide pos="914"/>
        <p:guide pos="7333"/>
        <p:guide orient="horz" pos="1684"/>
        <p:guide orient="horz" pos="4008"/>
        <p:guide orient="horz" pos="1412"/>
        <p:guide orient="horz" pos="300"/>
        <p:guide orient="horz" pos="210"/>
        <p:guide orient="horz" pos="3793"/>
        <p:guide pos="3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7.fntdata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ja Barbič" userId="c2c66c5f-7631-4279-b4f0-185460f1ee0f" providerId="ADAL" clId="{3879A017-4972-46BD-B85C-279DF6C9D348}"/>
    <pc:docChg chg="addSld modSld">
      <pc:chgData name="Julija Barbič" userId="c2c66c5f-7631-4279-b4f0-185460f1ee0f" providerId="ADAL" clId="{3879A017-4972-46BD-B85C-279DF6C9D348}" dt="2021-03-12T10:27:15.825" v="0"/>
      <pc:docMkLst>
        <pc:docMk/>
      </pc:docMkLst>
      <pc:sldChg chg="add">
        <pc:chgData name="Julija Barbič" userId="c2c66c5f-7631-4279-b4f0-185460f1ee0f" providerId="ADAL" clId="{3879A017-4972-46BD-B85C-279DF6C9D348}" dt="2021-03-12T10:27:15.825" v="0"/>
        <pc:sldMkLst>
          <pc:docMk/>
          <pc:sldMk cId="1553950230" sldId="37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Zveze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Delež</a:t>
            </a:r>
            <a:r>
              <a:rPr lang="sl-SI" dirty="0"/>
              <a:t> smrtnih žrtev</a:t>
            </a:r>
            <a:r>
              <a:rPr lang="sl-SI" baseline="0" dirty="0"/>
              <a:t> PN glede na vrsto ceste</a:t>
            </a:r>
          </a:p>
          <a:p>
            <a:pPr>
              <a:defRPr/>
            </a:pPr>
            <a:r>
              <a:rPr lang="sl-SI" baseline="0" dirty="0"/>
              <a:t>Leto 2020</a:t>
            </a: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title>
    <c:autoTitleDeleted val="0"/>
    <c:plotArea>
      <c:layout>
        <c:manualLayout>
          <c:layoutTarget val="inner"/>
          <c:xMode val="edge"/>
          <c:yMode val="edge"/>
          <c:x val="0.2106099972797518"/>
          <c:y val="0.1344351998229682"/>
          <c:w val="0.53582963894219104"/>
          <c:h val="0.7636376095342353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3A1-491A-9BC3-2A380F715AB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3A1-491A-9BC3-2A380F715A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3A1-491A-9BC3-2A380F715A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3A1-491A-9BC3-2A380F715ABC}"/>
              </c:ext>
            </c:extLst>
          </c:dPt>
          <c:dLbls>
            <c:dLbl>
              <c:idx val="3"/>
              <c:layout>
                <c:manualLayout>
                  <c:x val="5.9861167561211022E-2"/>
                  <c:y val="0.1439125495615505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3A1-491A-9BC3-2A380F715A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List1!$A$3:$A$6</c:f>
              <c:strCache>
                <c:ptCount val="4"/>
                <c:pt idx="0">
                  <c:v>regionalne</c:v>
                </c:pt>
                <c:pt idx="1">
                  <c:v>lokalne ceste, naselje </c:v>
                </c:pt>
                <c:pt idx="2">
                  <c:v>glavne ceste</c:v>
                </c:pt>
                <c:pt idx="3">
                  <c:v>AC, hitre</c:v>
                </c:pt>
              </c:strCache>
            </c:strRef>
          </c:cat>
          <c:val>
            <c:numRef>
              <c:f>List1!$B$3:$B$6</c:f>
              <c:numCache>
                <c:formatCode>General</c:formatCode>
                <c:ptCount val="4"/>
                <c:pt idx="0">
                  <c:v>33</c:v>
                </c:pt>
                <c:pt idx="1">
                  <c:v>33</c:v>
                </c:pt>
                <c:pt idx="2">
                  <c:v>8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A1-491A-9BC3-2A380F715AB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7619414050639615E-2"/>
          <c:y val="0.9071853481456843"/>
          <c:w val="0.82030349147533033"/>
          <c:h val="6.09952925634908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l-S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Delež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aktivnih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udeležencev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ETM 2020</a:t>
            </a:r>
          </a:p>
        </c:rich>
      </c:tx>
      <c:layout>
        <c:manualLayout>
          <c:xMode val="edge"/>
          <c:yMode val="edge"/>
          <c:x val="2.5558654126567489E-2"/>
          <c:y val="3.16409340037190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sl-SI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C5D-4DE8-A6C9-6284D0DC9F1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C5D-4DE8-A6C9-6284D0DC9F1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C5D-4DE8-A6C9-6284D0DC9F1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C5D-4DE8-A6C9-6284D0DC9F1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C5D-4DE8-A6C9-6284D0DC9F1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C5D-4DE8-A6C9-6284D0DC9F1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C5D-4DE8-A6C9-6284D0DC9F1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C5D-4DE8-A6C9-6284D0DC9F1D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5C121A5C-0D6D-4B25-9C08-26D2674B43F3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55E32836-5623-465B-ACE0-CA3A28349A2B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3C5D-4DE8-A6C9-6284D0DC9F1D}"/>
                </c:ext>
              </c:extLst>
            </c:dLbl>
            <c:dLbl>
              <c:idx val="1"/>
              <c:layout>
                <c:manualLayout>
                  <c:x val="-0.12520493617682812"/>
                  <c:y val="-1.560780409049357E-2"/>
                </c:manualLayout>
              </c:layout>
              <c:tx>
                <c:rich>
                  <a:bodyPr/>
                  <a:lstStyle/>
                  <a:p>
                    <a:fld id="{91333676-B1D1-45E2-9BF3-F6B23BC92A4B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8AA3809F-8A22-49DA-8F8E-6C853AD6D94A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3C5D-4DE8-A6C9-6284D0DC9F1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9E9E57AB-459F-48FC-B920-88FB4BCD2F9B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B39D2FA9-F34B-4EED-80CF-7E2B1BF42204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3C5D-4DE8-A6C9-6284D0DC9F1D}"/>
                </c:ext>
              </c:extLst>
            </c:dLbl>
            <c:dLbl>
              <c:idx val="3"/>
              <c:layout>
                <c:manualLayout>
                  <c:x val="-0.10831593613046885"/>
                  <c:y val="-0.18201058599890632"/>
                </c:manualLayout>
              </c:layout>
              <c:tx>
                <c:rich>
                  <a:bodyPr/>
                  <a:lstStyle/>
                  <a:p>
                    <a:fld id="{0E537C82-75D2-4C49-966D-3E2E94345A56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AA035A44-AD11-478C-BBF6-6B218F35EB4D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3C5D-4DE8-A6C9-6284D0DC9F1D}"/>
                </c:ext>
              </c:extLst>
            </c:dLbl>
            <c:dLbl>
              <c:idx val="4"/>
              <c:layout>
                <c:manualLayout>
                  <c:x val="-7.5589102175853953E-3"/>
                  <c:y val="-0.14623572760925549"/>
                </c:manualLayout>
              </c:layout>
              <c:tx>
                <c:rich>
                  <a:bodyPr/>
                  <a:lstStyle/>
                  <a:p>
                    <a:fld id="{936329C5-2310-495E-BBB2-1B944C7ADCFA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AEE4F12E-6FAC-4DFC-B121-8D704BF228F4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3C5D-4DE8-A6C9-6284D0DC9F1D}"/>
                </c:ext>
              </c:extLst>
            </c:dLbl>
            <c:dLbl>
              <c:idx val="5"/>
              <c:layout>
                <c:manualLayout>
                  <c:x val="7.9462292867648249E-2"/>
                  <c:y val="-0.20486457075583539"/>
                </c:manualLayout>
              </c:layout>
              <c:tx>
                <c:rich>
                  <a:bodyPr/>
                  <a:lstStyle/>
                  <a:p>
                    <a:fld id="{E3EDC9A6-B064-44D6-9463-0B602FDA694E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149D7C9A-CE07-4CDF-BCBA-843C601FCA53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3C5D-4DE8-A6C9-6284D0DC9F1D}"/>
                </c:ext>
              </c:extLst>
            </c:dLbl>
            <c:dLbl>
              <c:idx val="6"/>
              <c:layout/>
              <c:tx>
                <c:rich>
                  <a:bodyPr rot="0" spcFirstLastPara="1" vertOverflow="clip" horzOverflow="clip" vert="horz" wrap="square" lIns="36576" tIns="18288" rIns="36576" bIns="18288" anchor="t" anchorCtr="1">
                    <a:spAutoFit/>
                  </a:bodyPr>
                  <a:lstStyle/>
                  <a:p>
                    <a:pPr>
                      <a:defRPr sz="13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6964F09-72CB-4D88-AC67-0C56B06CF905}" type="CELLRANGE">
                      <a:rPr lang="en-US" sz="1300" baseline="0"/>
                      <a:pPr>
                        <a:defRPr sz="1300"/>
                      </a:pPr>
                      <a:t>[OBSEG CELIC]</a:t>
                    </a:fld>
                    <a:endParaRPr lang="en-US" sz="1300" baseline="0"/>
                  </a:p>
                  <a:p>
                    <a:pPr>
                      <a:defRPr sz="1300"/>
                    </a:pPr>
                    <a:fld id="{3DC4D558-6D2B-402A-ACF3-95838E6DEB95}" type="PERCENTAGE">
                      <a:rPr lang="en-US" sz="1300" baseline="0"/>
                      <a:pPr>
                        <a:defRPr sz="1300"/>
                      </a:pPr>
                      <a:t>[ODSTOTEK]</a:t>
                    </a:fld>
                    <a:endParaRPr lang="sl-SI"/>
                  </a:p>
                </c:rich>
              </c:tx>
              <c:spPr>
                <a:solidFill>
                  <a:sysClr val="window" lastClr="FFFFFF">
                    <a:alpha val="75000"/>
                  </a:sysClr>
                </a:solidFill>
                <a:ln w="9525">
                  <a:solidFill>
                    <a:sysClr val="windowText" lastClr="000000">
                      <a:lumMod val="25000"/>
                      <a:lumOff val="75000"/>
                    </a:sys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t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l-SI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3C5D-4DE8-A6C9-6284D0DC9F1D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fld id="{5C36B6B0-29B1-4721-858B-F2EE53E5515D}" type="CELLRANGE">
                      <a:rPr lang="en-US"/>
                      <a:pPr/>
                      <a:t>[OBSEG CELIC]</a:t>
                    </a:fld>
                    <a:endParaRPr lang="en-US" baseline="0"/>
                  </a:p>
                  <a:p>
                    <a:fld id="{00C9DB7C-23A2-40B0-8858-1CB265075746}" type="PERCENTAGE">
                      <a:rPr lang="en-US"/>
                      <a:pPr/>
                      <a:t>[ODSTOTEK]</a:t>
                    </a:fld>
                    <a:endParaRPr lang="sl-SI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F-3C5D-4DE8-A6C9-6284D0DC9F1D}"/>
                </c:ext>
              </c:extLst>
            </c:dLbl>
            <c:spPr>
              <a:solidFill>
                <a:schemeClr val="lt1">
                  <a:alpha val="75000"/>
                </a:schemeClr>
              </a:solidFill>
              <a:ln w="9525"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t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l-SI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'Raised engagement'!$C$47:$J$47</c:f>
              <c:strCache>
                <c:ptCount val="8"/>
                <c:pt idx="0">
                  <c:v>A - Vključevanje lokalnega gospodarstva v promocijske aktivnosti ETM</c:v>
                </c:pt>
                <c:pt idx="1">
                  <c:v>B - Delavnice o trajnostni mobilnosti za starejše Ostanimo mobilni</c:v>
                </c:pt>
                <c:pt idx="2">
                  <c:v>C - Organizaicja dogodkov z uporabo javnega prevoza</c:v>
                </c:pt>
                <c:pt idx="3">
                  <c:v>D - Pešbus</c:v>
                </c:pt>
                <c:pt idx="4">
                  <c:v>E - Peš kažipoti</c:v>
                </c:pt>
                <c:pt idx="5">
                  <c:v>F - Šolska ulica</c:v>
                </c:pt>
                <c:pt idx="6">
                  <c:v>G - Park (irni) dan</c:v>
                </c:pt>
                <c:pt idx="7">
                  <c:v>H - Otroci in javni prostor</c:v>
                </c:pt>
              </c:strCache>
            </c:strRef>
          </c:cat>
          <c:val>
            <c:numRef>
              <c:f>'Raised engagement'!$C$48:$J$48</c:f>
              <c:numCache>
                <c:formatCode>0.00%</c:formatCode>
                <c:ptCount val="8"/>
                <c:pt idx="0">
                  <c:v>0.21282642089093701</c:v>
                </c:pt>
                <c:pt idx="1">
                  <c:v>7.5576036866359442E-2</c:v>
                </c:pt>
                <c:pt idx="2">
                  <c:v>1.5360983102918587E-2</c:v>
                </c:pt>
                <c:pt idx="3">
                  <c:v>0.14377880184331798</c:v>
                </c:pt>
                <c:pt idx="4">
                  <c:v>9.4700460829493086E-2</c:v>
                </c:pt>
                <c:pt idx="5">
                  <c:v>9.2780337941628266E-2</c:v>
                </c:pt>
                <c:pt idx="6">
                  <c:v>0.2708909370199693</c:v>
                </c:pt>
                <c:pt idx="7">
                  <c:v>9.4086021505376344E-2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'Raised engagement'!$C$44:$J$44</c15:f>
                <c15:dlblRangeCache>
                  <c:ptCount val="8"/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E</c:v>
                  </c:pt>
                  <c:pt idx="5">
                    <c:v>F</c:v>
                  </c:pt>
                  <c:pt idx="6">
                    <c:v>G</c:v>
                  </c:pt>
                  <c:pt idx="7">
                    <c:v>H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0-3C5D-4DE8-A6C9-6284D0DC9F1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7598C-4682-4F70-9684-3D79B4933A81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67A3D-1411-4A69-925E-7B4A110599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229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69023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4014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71760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2979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15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083098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067A3D-1411-4A69-925E-7B4A1105995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229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116F0-C0D8-4C97-BA90-CBD7CD8C57EB}" type="slidenum">
              <a:rPr lang="sl-SI" smtClean="0"/>
              <a:t>21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90150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9AA5E0-055F-400D-82D1-104E8FBD0C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81FE3EE-A066-47F9-9FB8-46B101FAA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  <a:endParaRPr lang="en-GB"/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DAAE7E23-EC2F-4D7F-8452-CD190766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50B61BD2-09B9-42A3-AE1F-63DD1023B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001BBC79-E5D1-41B8-A796-68F0C3D88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841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DF6772-1D31-4B1B-A663-A902D77FD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AC0E56A0-CF20-4412-8FE9-B22B51E318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BE575CED-98C9-4C3F-9110-4FAF64C0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3CBE330A-83BE-4EA9-9B87-97F5B7278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6A4CF6D4-DF7E-4A5C-9EDF-3C0F78F1E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56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>
            <a:extLst>
              <a:ext uri="{FF2B5EF4-FFF2-40B4-BE49-F238E27FC236}">
                <a16:creationId xmlns:a16="http://schemas.microsoft.com/office/drawing/2014/main" id="{C2190B2F-CD15-4112-95A1-9DDA42AA7C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navpičnega besedila 2">
            <a:extLst>
              <a:ext uri="{FF2B5EF4-FFF2-40B4-BE49-F238E27FC236}">
                <a16:creationId xmlns:a16="http://schemas.microsoft.com/office/drawing/2014/main" id="{FB07EEB2-AFAF-40EC-8ED0-5E924ECC3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264EF7DE-94B1-4E4C-87EC-8D45FF197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0E7A2AAD-EE79-4B9B-BF7F-B885D239F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5C9A3C5E-383B-40DC-BFF1-B10DF639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698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527227" y="657225"/>
            <a:ext cx="11088772" cy="4674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/>
          </p:nvPr>
        </p:nvSpPr>
        <p:spPr bwMode="gray">
          <a:xfrm>
            <a:off x="527227" y="1089284"/>
            <a:ext cx="11088772" cy="3923936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 b="0" cap="none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676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3F21CDB-29C6-4ACB-90F4-D52991C3E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18F5B4F-0E73-409C-82FB-D07471B1F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7D23234C-7619-4BF9-8217-1E43A7DE1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407BE454-0B21-447E-944D-C5F0DB11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767E00A6-DCA2-46CC-B3F1-B705F0840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0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75232D-DC59-4BCB-9479-8FADA952E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7B628C29-D352-439B-8541-A719FC46A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2DC9034A-DC38-4E6A-9C50-D70396372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5632C921-63C2-4AFD-8802-A60290D8B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AA699F15-4841-43E7-A019-C212DD361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1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492AC5-FC1C-4F08-93EC-44A72DA89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B8DE6DD-10B8-4E79-A285-0669D1290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A2ACEEA4-8BC4-4EA9-A465-F1142FECE4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020DC077-129D-4B6B-A1A6-4E41CE9F8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482E8DC2-BC30-4351-8BD7-40FA7CCA4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C21F7199-4800-4938-BF9B-2AC772B19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9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DD6DC9-E659-4776-AB65-FB8D9F9BF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751A8BC2-2E57-4926-8697-66A406982E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DD79D534-AB3A-409E-B11F-BA10646DAB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FFD6257B-D6CE-40A8-BEE9-4B92712037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F0C04276-4153-4D3D-8A07-C232F9C2EB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7" name="Označba mesta datuma 6">
            <a:extLst>
              <a:ext uri="{FF2B5EF4-FFF2-40B4-BE49-F238E27FC236}">
                <a16:creationId xmlns:a16="http://schemas.microsoft.com/office/drawing/2014/main" id="{59E300E0-F2B2-440A-B8F7-22D52530B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8" name="Označba mesta noge 7">
            <a:extLst>
              <a:ext uri="{FF2B5EF4-FFF2-40B4-BE49-F238E27FC236}">
                <a16:creationId xmlns:a16="http://schemas.microsoft.com/office/drawing/2014/main" id="{2D9BD0B4-9EDF-49FE-AEB7-0E0497173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Označba mesta številke diapozitiva 8">
            <a:extLst>
              <a:ext uri="{FF2B5EF4-FFF2-40B4-BE49-F238E27FC236}">
                <a16:creationId xmlns:a16="http://schemas.microsoft.com/office/drawing/2014/main" id="{0C45165F-73E7-4B90-B7A6-1C2E3C227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75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1E784C-A806-43E2-AC40-6ABF04652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datuma 2">
            <a:extLst>
              <a:ext uri="{FF2B5EF4-FFF2-40B4-BE49-F238E27FC236}">
                <a16:creationId xmlns:a16="http://schemas.microsoft.com/office/drawing/2014/main" id="{0379579C-4A2E-4C05-B9F6-AF2E7BA1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4" name="Označba mesta noge 3">
            <a:extLst>
              <a:ext uri="{FF2B5EF4-FFF2-40B4-BE49-F238E27FC236}">
                <a16:creationId xmlns:a16="http://schemas.microsoft.com/office/drawing/2014/main" id="{4B63666D-F7C4-45A1-973F-2943AFCB1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Označba mesta številke diapozitiva 4">
            <a:extLst>
              <a:ext uri="{FF2B5EF4-FFF2-40B4-BE49-F238E27FC236}">
                <a16:creationId xmlns:a16="http://schemas.microsoft.com/office/drawing/2014/main" id="{9C9DB86D-12E0-4148-9F2E-FE9FE6EE1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084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datuma 1">
            <a:extLst>
              <a:ext uri="{FF2B5EF4-FFF2-40B4-BE49-F238E27FC236}">
                <a16:creationId xmlns:a16="http://schemas.microsoft.com/office/drawing/2014/main" id="{18EE3277-E1FF-48EB-BF3B-B6DF7F89F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3" name="Označba mesta noge 2">
            <a:extLst>
              <a:ext uri="{FF2B5EF4-FFF2-40B4-BE49-F238E27FC236}">
                <a16:creationId xmlns:a16="http://schemas.microsoft.com/office/drawing/2014/main" id="{8C1D6EB4-F030-4AE4-9777-A04AC1B93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Označba mesta številke diapozitiva 3">
            <a:extLst>
              <a:ext uri="{FF2B5EF4-FFF2-40B4-BE49-F238E27FC236}">
                <a16:creationId xmlns:a16="http://schemas.microsoft.com/office/drawing/2014/main" id="{F42E2575-6FCE-4ADD-8090-0F151C987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4257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4F0DE6-1870-4586-B401-3A742A87E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150241E5-3226-46D7-801D-922EC15EE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352BF742-4B7A-4A5D-9933-261B97CA3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FA2A2838-75D4-496A-A4A5-43675A1EF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6A07211A-CC95-436F-821F-CAF86D46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FC07CB9D-CC21-47E1-A92A-E7B0465FB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531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219BEA6-4DE4-4F12-A8E7-A1CE00D0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slike 2">
            <a:extLst>
              <a:ext uri="{FF2B5EF4-FFF2-40B4-BE49-F238E27FC236}">
                <a16:creationId xmlns:a16="http://schemas.microsoft.com/office/drawing/2014/main" id="{B0DD7F45-3531-49A5-AF99-93FFA82E21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0BC40D40-CB5A-4C4F-8C82-2E6748859A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Označba mesta datuma 4">
            <a:extLst>
              <a:ext uri="{FF2B5EF4-FFF2-40B4-BE49-F238E27FC236}">
                <a16:creationId xmlns:a16="http://schemas.microsoft.com/office/drawing/2014/main" id="{0326AB61-3771-417C-B0D0-6475957C2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6" name="Označba mesta noge 5">
            <a:extLst>
              <a:ext uri="{FF2B5EF4-FFF2-40B4-BE49-F238E27FC236}">
                <a16:creationId xmlns:a16="http://schemas.microsoft.com/office/drawing/2014/main" id="{294F6A9E-4BD9-455D-B317-BC1602C5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Označba mesta številke diapozitiva 6">
            <a:extLst>
              <a:ext uri="{FF2B5EF4-FFF2-40B4-BE49-F238E27FC236}">
                <a16:creationId xmlns:a16="http://schemas.microsoft.com/office/drawing/2014/main" id="{DCB5EC51-BC28-403B-8463-4365ADF3B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174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CCF1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naslova 1">
            <a:extLst>
              <a:ext uri="{FF2B5EF4-FFF2-40B4-BE49-F238E27FC236}">
                <a16:creationId xmlns:a16="http://schemas.microsoft.com/office/drawing/2014/main" id="{278D03C6-CF95-4DA9-8E72-01481D065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GB"/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B3D85EE5-A2DD-4503-93FA-AD7CDC547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4" name="Označba mesta datuma 3">
            <a:extLst>
              <a:ext uri="{FF2B5EF4-FFF2-40B4-BE49-F238E27FC236}">
                <a16:creationId xmlns:a16="http://schemas.microsoft.com/office/drawing/2014/main" id="{076AF14A-448F-4B87-99C2-763C3C0D30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D7B33-FBD5-4115-93DF-F3637F44E14F}" type="datetimeFigureOut">
              <a:rPr lang="en-GB" smtClean="0"/>
              <a:t>17/03/2021</a:t>
            </a:fld>
            <a:endParaRPr lang="en-GB"/>
          </a:p>
        </p:txBody>
      </p:sp>
      <p:sp>
        <p:nvSpPr>
          <p:cNvPr id="5" name="Označba mesta noge 4">
            <a:extLst>
              <a:ext uri="{FF2B5EF4-FFF2-40B4-BE49-F238E27FC236}">
                <a16:creationId xmlns:a16="http://schemas.microsoft.com/office/drawing/2014/main" id="{7E4C43EB-E065-4C55-9C8E-8988F98BD4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Označba mesta številke diapozitiva 5">
            <a:extLst>
              <a:ext uri="{FF2B5EF4-FFF2-40B4-BE49-F238E27FC236}">
                <a16:creationId xmlns:a16="http://schemas.microsoft.com/office/drawing/2014/main" id="{51249071-873D-4E16-98FF-C8E5557C5C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5712C-E16A-4AD5-BA6F-B83DF2FFE6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72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s://portalspv.avp-rs.si/spv" TargetMode="External"/><Relationship Id="rId7" Type="http://schemas.openxmlformats.org/officeDocument/2006/relationships/image" Target="../media/image20.png"/><Relationship Id="rId2" Type="http://schemas.openxmlformats.org/officeDocument/2006/relationships/hyperlink" Target="https://mobilityweek.eu/urban-road-safety-award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15.jpe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venzazdravje.uirs.si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8C0DC0B-A4AE-4C66-8256-89DAB0A98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2737" y="2384650"/>
            <a:ext cx="1798165" cy="1800000"/>
          </a:xfrm>
          <a:prstGeom prst="ellipse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604" y="326340"/>
            <a:ext cx="6763121" cy="1922308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graphicFrame>
        <p:nvGraphicFramePr>
          <p:cNvPr id="2" name="Tabela 3">
            <a:extLst>
              <a:ext uri="{FF2B5EF4-FFF2-40B4-BE49-F238E27FC236}">
                <a16:creationId xmlns:a16="http://schemas.microsoft.com/office/drawing/2014/main" id="{56EEFF3C-AD84-4C2C-A644-02A288B520F2}"/>
              </a:ext>
            </a:extLst>
          </p:cNvPr>
          <p:cNvGraphicFramePr>
            <a:graphicFrameLocks noGrp="1"/>
          </p:cNvGraphicFramePr>
          <p:nvPr/>
        </p:nvGraphicFramePr>
        <p:xfrm>
          <a:off x="1450975" y="4342078"/>
          <a:ext cx="9347655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9531">
                  <a:extLst>
                    <a:ext uri="{9D8B030D-6E8A-4147-A177-3AD203B41FA5}">
                      <a16:colId xmlns:a16="http://schemas.microsoft.com/office/drawing/2014/main" val="1284787645"/>
                    </a:ext>
                  </a:extLst>
                </a:gridCol>
                <a:gridCol w="1869531">
                  <a:extLst>
                    <a:ext uri="{9D8B030D-6E8A-4147-A177-3AD203B41FA5}">
                      <a16:colId xmlns:a16="http://schemas.microsoft.com/office/drawing/2014/main" val="782092503"/>
                    </a:ext>
                  </a:extLst>
                </a:gridCol>
                <a:gridCol w="1869531">
                  <a:extLst>
                    <a:ext uri="{9D8B030D-6E8A-4147-A177-3AD203B41FA5}">
                      <a16:colId xmlns:a16="http://schemas.microsoft.com/office/drawing/2014/main" val="1180722609"/>
                    </a:ext>
                  </a:extLst>
                </a:gridCol>
                <a:gridCol w="1869531">
                  <a:extLst>
                    <a:ext uri="{9D8B030D-6E8A-4147-A177-3AD203B41FA5}">
                      <a16:colId xmlns:a16="http://schemas.microsoft.com/office/drawing/2014/main" val="463790489"/>
                    </a:ext>
                  </a:extLst>
                </a:gridCol>
                <a:gridCol w="1869531">
                  <a:extLst>
                    <a:ext uri="{9D8B030D-6E8A-4147-A177-3AD203B41FA5}">
                      <a16:colId xmlns:a16="http://schemas.microsoft.com/office/drawing/2014/main" val="3185052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latin typeface="Museo 700" panose="02000000000000000000" pitchFamily="50" charset="-18"/>
                        </a:rPr>
                        <a:t>Polona Demšar Mitrovič</a:t>
                      </a:r>
                      <a:endParaRPr lang="en-GB" sz="1400" dirty="0">
                        <a:latin typeface="Museo 7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l-SI" sz="1400" dirty="0">
                        <a:latin typeface="Museo 700" panose="02000000000000000000" pitchFamily="50" charset="-18"/>
                      </a:endParaRPr>
                    </a:p>
                    <a:p>
                      <a:pPr algn="ctr"/>
                      <a:r>
                        <a:rPr lang="sl-SI" sz="1400" dirty="0">
                          <a:latin typeface="Museo 700" panose="02000000000000000000" pitchFamily="50" charset="-18"/>
                        </a:rPr>
                        <a:t>Mateja </a:t>
                      </a:r>
                      <a:r>
                        <a:rPr lang="sl-SI" sz="1400" dirty="0" err="1">
                          <a:latin typeface="Museo 700" panose="02000000000000000000" pitchFamily="50" charset="-18"/>
                        </a:rPr>
                        <a:t>Markl</a:t>
                      </a:r>
                      <a:endParaRPr lang="en-GB" sz="1400" dirty="0">
                        <a:latin typeface="Museo 7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latin typeface="Museo 700" panose="02000000000000000000" pitchFamily="50" charset="-18"/>
                        </a:rPr>
                        <a:t>Janja Križman Miklavčič</a:t>
                      </a:r>
                    </a:p>
                    <a:p>
                      <a:pPr algn="ctr"/>
                      <a:endParaRPr lang="en-GB" sz="1400" dirty="0">
                        <a:latin typeface="Museo 7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l-SI" sz="1400" dirty="0">
                        <a:latin typeface="Museo 700" panose="02000000000000000000" pitchFamily="50" charset="-18"/>
                      </a:endParaRPr>
                    </a:p>
                    <a:p>
                      <a:pPr algn="ctr"/>
                      <a:r>
                        <a:rPr lang="sl-SI" sz="1400" dirty="0">
                          <a:latin typeface="Museo 700" panose="02000000000000000000" pitchFamily="50" charset="-18"/>
                        </a:rPr>
                        <a:t>Luka Škulj</a:t>
                      </a:r>
                      <a:endParaRPr lang="en-GB" sz="1400" dirty="0">
                        <a:latin typeface="Museo 7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400" dirty="0">
                          <a:solidFill>
                            <a:srgbClr val="B5D431"/>
                          </a:solidFill>
                          <a:latin typeface="Museo 700" panose="02000000000000000000" pitchFamily="50" charset="-18"/>
                        </a:rPr>
                        <a:t>Moderator: </a:t>
                      </a:r>
                    </a:p>
                    <a:p>
                      <a:pPr algn="ctr"/>
                      <a:r>
                        <a:rPr lang="sl-SI" sz="1400" dirty="0">
                          <a:latin typeface="Museo 700" panose="02000000000000000000" pitchFamily="50" charset="-18"/>
                        </a:rPr>
                        <a:t>Anja </a:t>
                      </a:r>
                      <a:r>
                        <a:rPr lang="sl-SI" sz="1400" dirty="0" err="1">
                          <a:latin typeface="Museo 700" panose="02000000000000000000" pitchFamily="50" charset="-18"/>
                        </a:rPr>
                        <a:t>Zagomilšek</a:t>
                      </a:r>
                      <a:endParaRPr lang="en-GB" sz="1400" dirty="0">
                        <a:latin typeface="Museo 7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2138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sl-SI" sz="1200" kern="1200" dirty="0">
                          <a:solidFill>
                            <a:schemeClr val="tx1"/>
                          </a:solidFill>
                          <a:latin typeface="Museo 500" panose="02000000000000000000" pitchFamily="50" charset="-18"/>
                          <a:ea typeface="+mn-ea"/>
                          <a:cs typeface="+mn-cs"/>
                        </a:rPr>
                        <a:t>Ministrstvo za infrastrukturo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Museo 500" panose="02000000000000000000" pitchFamily="50" charset="-1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sl-SI" sz="1200" kern="1200" dirty="0">
                          <a:solidFill>
                            <a:schemeClr val="tx1"/>
                          </a:solidFill>
                          <a:latin typeface="Museo 500" panose="02000000000000000000" pitchFamily="50" charset="-18"/>
                          <a:ea typeface="+mn-ea"/>
                          <a:cs typeface="+mn-cs"/>
                        </a:rPr>
                        <a:t>Agencija za varnost prometa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Museo 500" panose="02000000000000000000" pitchFamily="50" charset="-1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sl-SI" sz="1200" kern="1200" dirty="0">
                          <a:solidFill>
                            <a:schemeClr val="tx1"/>
                          </a:solidFill>
                          <a:latin typeface="Museo 500" panose="02000000000000000000" pitchFamily="50" charset="-18"/>
                          <a:ea typeface="+mn-ea"/>
                          <a:cs typeface="+mn-cs"/>
                        </a:rPr>
                        <a:t>Ministrstvo za </a:t>
                      </a:r>
                    </a:p>
                    <a:p>
                      <a:pPr marL="0" algn="ctr" defTabSz="914400" rtl="0" eaLnBrk="1" latinLnBrk="0" hangingPunct="1"/>
                      <a:r>
                        <a:rPr lang="sl-SI" sz="1200" kern="1200" dirty="0">
                          <a:solidFill>
                            <a:schemeClr val="tx1"/>
                          </a:solidFill>
                          <a:latin typeface="Museo 500" panose="02000000000000000000" pitchFamily="50" charset="-18"/>
                          <a:ea typeface="+mn-ea"/>
                          <a:cs typeface="+mn-cs"/>
                        </a:rPr>
                        <a:t>zdravje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Museo 500" panose="02000000000000000000" pitchFamily="50" charset="-1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200" dirty="0">
                          <a:latin typeface="Museo 500" panose="02000000000000000000" pitchFamily="50" charset="-18"/>
                        </a:rPr>
                        <a:t>Ministrstvo za infrastrukturo</a:t>
                      </a:r>
                    </a:p>
                    <a:p>
                      <a:pPr algn="ctr"/>
                      <a:endParaRPr lang="en-GB" sz="1200" dirty="0">
                        <a:latin typeface="Museo 5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sz="1200" dirty="0">
                          <a:latin typeface="Museo 500" panose="02000000000000000000" pitchFamily="50" charset="-18"/>
                        </a:rPr>
                        <a:t>Zavod </a:t>
                      </a:r>
                    </a:p>
                    <a:p>
                      <a:pPr algn="ctr"/>
                      <a:r>
                        <a:rPr lang="sl-SI" sz="1200" dirty="0">
                          <a:latin typeface="Museo 500" panose="02000000000000000000" pitchFamily="50" charset="-18"/>
                        </a:rPr>
                        <a:t>VOZIM</a:t>
                      </a:r>
                      <a:endParaRPr lang="en-GB" sz="1200" dirty="0">
                        <a:latin typeface="Museo 500" panose="02000000000000000000" pitchFamily="50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80014704"/>
                  </a:ext>
                </a:extLst>
              </a:tr>
            </a:tbl>
          </a:graphicData>
        </a:graphic>
      </p:graphicFrame>
      <p:pic>
        <p:nvPicPr>
          <p:cNvPr id="9" name="Slika 8">
            <a:extLst>
              <a:ext uri="{FF2B5EF4-FFF2-40B4-BE49-F238E27FC236}">
                <a16:creationId xmlns:a16="http://schemas.microsoft.com/office/drawing/2014/main" id="{897586E6-0004-48FC-B5EF-9692E92CE1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3633" y="2384485"/>
            <a:ext cx="1800000" cy="1800000"/>
          </a:xfrm>
          <a:prstGeom prst="ellipse">
            <a:avLst/>
          </a:prstGeom>
        </p:spPr>
      </p:pic>
      <p:sp>
        <p:nvSpPr>
          <p:cNvPr id="10" name="Pravokotnik: zaokroženi vogali 9">
            <a:extLst>
              <a:ext uri="{FF2B5EF4-FFF2-40B4-BE49-F238E27FC236}">
                <a16:creationId xmlns:a16="http://schemas.microsoft.com/office/drawing/2014/main" id="{6B5A2015-FE11-4F2C-874C-A737C1043E06}"/>
              </a:ext>
            </a:extLst>
          </p:cNvPr>
          <p:cNvSpPr/>
          <p:nvPr/>
        </p:nvSpPr>
        <p:spPr>
          <a:xfrm>
            <a:off x="9044668" y="895432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000" dirty="0">
                <a:solidFill>
                  <a:schemeClr val="tx1"/>
                </a:solidFill>
                <a:latin typeface="Museo 500" panose="02000000000000000000" pitchFamily="50" charset="-18"/>
              </a:rPr>
              <a:t>Evropski teden </a:t>
            </a:r>
          </a:p>
          <a:p>
            <a:r>
              <a:rPr lang="sl-SI" sz="2000" dirty="0">
                <a:solidFill>
                  <a:schemeClr val="tx1"/>
                </a:solidFill>
                <a:latin typeface="Museo 500" panose="02000000000000000000" pitchFamily="50" charset="-18"/>
              </a:rPr>
              <a:t>mobilnosti 2021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645635D-9295-4EDF-83D9-D81B6458589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0" r="60"/>
          <a:stretch/>
        </p:blipFill>
        <p:spPr>
          <a:xfrm>
            <a:off x="7095006" y="2383568"/>
            <a:ext cx="1800000" cy="1800000"/>
          </a:xfrm>
          <a:prstGeom prst="ellipse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7944D495-F172-4CB3-BE8E-78F2DB55945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9" r="59"/>
          <a:stretch/>
        </p:blipFill>
        <p:spPr>
          <a:xfrm>
            <a:off x="8963145" y="2377502"/>
            <a:ext cx="1800000" cy="1800000"/>
          </a:xfrm>
          <a:prstGeom prst="ellipse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8F6163E-B7B3-4820-9B42-3CA212E6078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9" r="59"/>
          <a:stretch/>
        </p:blipFill>
        <p:spPr>
          <a:xfrm>
            <a:off x="3354598" y="2384650"/>
            <a:ext cx="1800000" cy="1800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395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80" y="5927169"/>
            <a:ext cx="1937686" cy="930831"/>
          </a:xfrm>
          <a:prstGeom prst="rect">
            <a:avLst/>
          </a:prstGeom>
        </p:spPr>
      </p:pic>
      <p:sp>
        <p:nvSpPr>
          <p:cNvPr id="2" name="Označba mesta besedila 1"/>
          <p:cNvSpPr>
            <a:spLocks noGrp="1"/>
          </p:cNvSpPr>
          <p:nvPr>
            <p:ph type="body" sz="quarter" idx="10"/>
          </p:nvPr>
        </p:nvSpPr>
        <p:spPr>
          <a:xfrm>
            <a:off x="1875070" y="968180"/>
            <a:ext cx="8316579" cy="412305"/>
          </a:xfrm>
        </p:spPr>
        <p:txBody>
          <a:bodyPr>
            <a:normAutofit fontScale="40000" lnSpcReduction="20000"/>
          </a:bodyPr>
          <a:lstStyle/>
          <a:p>
            <a:r>
              <a:rPr lang="sl-SI" dirty="0">
                <a:latin typeface="Arial"/>
                <a:cs typeface="Arial"/>
              </a:rPr>
              <a:t>EVROPSKA NAGRADA ZA PROMETNO VARNOST V NASELJIH</a:t>
            </a:r>
          </a:p>
          <a:p>
            <a:r>
              <a:rPr lang="sl-SI" sz="1800" cap="none" dirty="0">
                <a:latin typeface="Arial"/>
                <a:cs typeface="Arial"/>
              </a:rPr>
              <a:t>Dr. Mateja Markl, Javna agencija RS za varnost prometa </a:t>
            </a:r>
          </a:p>
          <a:p>
            <a:endParaRPr lang="sl-SI" dirty="0">
              <a:latin typeface="Arial"/>
              <a:cs typeface="Arial"/>
            </a:endParaRPr>
          </a:p>
          <a:p>
            <a:endParaRPr lang="sl-SI" dirty="0"/>
          </a:p>
        </p:txBody>
      </p:sp>
      <p:sp>
        <p:nvSpPr>
          <p:cNvPr id="3" name="Označba mesta besedila 2"/>
          <p:cNvSpPr>
            <a:spLocks noGrp="1"/>
          </p:cNvSpPr>
          <p:nvPr>
            <p:ph type="body" sz="quarter" idx="11"/>
          </p:nvPr>
        </p:nvSpPr>
        <p:spPr>
          <a:xfrm>
            <a:off x="1875070" y="1766124"/>
            <a:ext cx="8037461" cy="4687296"/>
          </a:xfrm>
        </p:spPr>
        <p:txBody>
          <a:bodyPr/>
          <a:lstStyle/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sl-SI" sz="1800" b="1" dirty="0"/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sl-SI" sz="1800" b="1" dirty="0"/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sl-SI" sz="2000" b="1" dirty="0"/>
              <a:t>= Urban </a:t>
            </a:r>
            <a:r>
              <a:rPr lang="sl-SI" sz="2000" b="1" dirty="0" err="1"/>
              <a:t>Road</a:t>
            </a:r>
            <a:r>
              <a:rPr lang="sl-SI" sz="2000" b="1" dirty="0"/>
              <a:t> </a:t>
            </a:r>
            <a:r>
              <a:rPr lang="sl-SI" sz="2000" b="1" dirty="0" err="1"/>
              <a:t>Safety</a:t>
            </a:r>
            <a:r>
              <a:rPr lang="sl-SI" sz="2000" b="1" dirty="0"/>
              <a:t> </a:t>
            </a:r>
            <a:r>
              <a:rPr lang="sl-SI" sz="2000" b="1" dirty="0" err="1"/>
              <a:t>Award</a:t>
            </a:r>
            <a:r>
              <a:rPr lang="sl-SI" sz="1600" b="1" dirty="0"/>
              <a:t/>
            </a:r>
            <a:br>
              <a:rPr lang="sl-SI" sz="1600" b="1" dirty="0"/>
            </a:br>
            <a:endParaRPr lang="sl-SI" sz="1600" b="1" dirty="0"/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l-SI" sz="2000" dirty="0"/>
              <a:t>Posebna nagrada, uvedena prvič v letu 2019.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l-SI" sz="2000" dirty="0"/>
              <a:t>Razpis poteka do novembra, razglasitev v maju.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l-SI" sz="2000" dirty="0"/>
              <a:t>Prijavijo se lokalne skupnosti.</a:t>
            </a:r>
          </a:p>
          <a:p>
            <a:pPr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l-SI" sz="2000" dirty="0">
                <a:cs typeface="Arial"/>
              </a:rPr>
              <a:t>Prvo nagrajeno mesto je bilo </a:t>
            </a:r>
            <a:r>
              <a:rPr lang="sl-SI" sz="2000" b="1" dirty="0" err="1">
                <a:cs typeface="Arial"/>
              </a:rPr>
              <a:t>Pontevedra</a:t>
            </a:r>
            <a:r>
              <a:rPr lang="sl-SI" sz="2000" b="1" dirty="0">
                <a:cs typeface="Arial"/>
              </a:rPr>
              <a:t> iz Španije </a:t>
            </a:r>
            <a:r>
              <a:rPr lang="sl-SI" sz="2000" dirty="0">
                <a:cs typeface="Arial"/>
              </a:rPr>
              <a:t>za leto 2019.</a:t>
            </a:r>
            <a:endParaRPr lang="sl-SI" sz="2000" dirty="0"/>
          </a:p>
        </p:txBody>
      </p:sp>
      <p:pic>
        <p:nvPicPr>
          <p:cNvPr id="4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11" y="223129"/>
            <a:ext cx="537845" cy="359410"/>
          </a:xfrm>
          <a:prstGeom prst="rect">
            <a:avLst/>
          </a:prstGeom>
          <a:noFill/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440" y="156617"/>
            <a:ext cx="1728581" cy="751028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90" y="5996207"/>
            <a:ext cx="1787082" cy="80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380" y="5927169"/>
            <a:ext cx="1937686" cy="930831"/>
          </a:xfrm>
          <a:prstGeom prst="rect">
            <a:avLst/>
          </a:prstGeom>
        </p:spPr>
      </p:pic>
      <p:sp>
        <p:nvSpPr>
          <p:cNvPr id="2" name="Označba mesta besedila 1"/>
          <p:cNvSpPr>
            <a:spLocks noGrp="1"/>
          </p:cNvSpPr>
          <p:nvPr>
            <p:ph type="body" sz="quarter" idx="10"/>
          </p:nvPr>
        </p:nvSpPr>
        <p:spPr>
          <a:xfrm>
            <a:off x="1735510" y="1200408"/>
            <a:ext cx="8316579" cy="412305"/>
          </a:xfrm>
        </p:spPr>
        <p:txBody>
          <a:bodyPr/>
          <a:lstStyle/>
          <a:p>
            <a:r>
              <a:rPr lang="sl-SI" dirty="0">
                <a:latin typeface="Arial"/>
                <a:cs typeface="Arial"/>
              </a:rPr>
              <a:t>EVROPSKA NAGRADA ZA PROMETNO VARNOST V NASELJIH</a:t>
            </a:r>
          </a:p>
          <a:p>
            <a:endParaRPr lang="sl-SI" dirty="0">
              <a:latin typeface="Arial"/>
              <a:cs typeface="Arial"/>
            </a:endParaRPr>
          </a:p>
          <a:p>
            <a:endParaRPr lang="sl-SI" dirty="0"/>
          </a:p>
        </p:txBody>
      </p:sp>
      <p:sp>
        <p:nvSpPr>
          <p:cNvPr id="3" name="Označba mesta besedila 2"/>
          <p:cNvSpPr>
            <a:spLocks noGrp="1"/>
          </p:cNvSpPr>
          <p:nvPr>
            <p:ph type="body" sz="quarter" idx="11"/>
          </p:nvPr>
        </p:nvSpPr>
        <p:spPr>
          <a:xfrm>
            <a:off x="1875070" y="1766124"/>
            <a:ext cx="8037461" cy="3510956"/>
          </a:xfrm>
        </p:spPr>
        <p:txBody>
          <a:bodyPr/>
          <a:lstStyle/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sl-SI" sz="2000" b="1" dirty="0"/>
          </a:p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r>
              <a:rPr lang="sl-SI" sz="2400" b="1" dirty="0"/>
              <a:t>NAMEN: </a:t>
            </a:r>
          </a:p>
          <a:p>
            <a:pPr>
              <a:lnSpc>
                <a:spcPct val="114000"/>
              </a:lnSpc>
              <a:spcBef>
                <a:spcPts val="0"/>
              </a:spcBef>
              <a:buFontTx/>
              <a:buChar char="-"/>
            </a:pPr>
            <a:r>
              <a:rPr lang="sl-SI" sz="1800" b="1" dirty="0"/>
              <a:t>Vloga lokalnih skupnosti </a:t>
            </a:r>
            <a:r>
              <a:rPr lang="sl-SI" sz="1800" dirty="0"/>
              <a:t>pri izboljšanju prometne varnosti na evropskih cestah </a:t>
            </a:r>
            <a:r>
              <a:rPr lang="sl-SI" sz="1800" dirty="0">
                <a:sym typeface="Wingdings" panose="05000000000000000000" pitchFamily="2" charset="2"/>
              </a:rPr>
              <a:t> </a:t>
            </a:r>
            <a:r>
              <a:rPr lang="sl-SI" sz="1800" dirty="0"/>
              <a:t>38 % smrtnih žrtev in več kot 50 % huje poškodovanih znotraj naselij.</a:t>
            </a:r>
          </a:p>
          <a:p>
            <a:pPr>
              <a:lnSpc>
                <a:spcPct val="114000"/>
              </a:lnSpc>
              <a:spcBef>
                <a:spcPts val="0"/>
              </a:spcBef>
              <a:buFontTx/>
              <a:buChar char="-"/>
            </a:pPr>
            <a:r>
              <a:rPr lang="sl-SI" sz="1800" b="1" dirty="0"/>
              <a:t>Nagraditi izstopajoče in inovativne dosežke </a:t>
            </a:r>
            <a:r>
              <a:rPr lang="sl-SI" sz="1800" dirty="0"/>
              <a:t>lokalnih skupnosti k prometni varnosti in spodbuditi izmenjavo dobrih praks.</a:t>
            </a:r>
          </a:p>
          <a:p>
            <a:pPr>
              <a:lnSpc>
                <a:spcPct val="114000"/>
              </a:lnSpc>
              <a:spcBef>
                <a:spcPts val="0"/>
              </a:spcBef>
              <a:buFontTx/>
              <a:buChar char="-"/>
            </a:pPr>
            <a:r>
              <a:rPr lang="sl-SI" sz="1800" dirty="0"/>
              <a:t>Nagrada EU je namenjena lokalnim skupnostim za </a:t>
            </a:r>
            <a:r>
              <a:rPr lang="sl-SI" sz="1800" b="1" dirty="0"/>
              <a:t>uvedbo celostnih rešitev k izboljšanju prometne varnosti v naseljih</a:t>
            </a:r>
            <a:r>
              <a:rPr lang="sl-SI" sz="1800" dirty="0"/>
              <a:t> z uveljavljanjem prepoznanega koncepta Varnega sistema oz. </a:t>
            </a:r>
            <a:r>
              <a:rPr lang="sl-SI" sz="1800" b="1" dirty="0"/>
              <a:t>Vizije 0</a:t>
            </a:r>
            <a:r>
              <a:rPr lang="sl-SI" sz="2000" b="1" dirty="0"/>
              <a:t>.</a:t>
            </a:r>
            <a:endParaRPr lang="en-US" sz="2000" b="1" dirty="0"/>
          </a:p>
        </p:txBody>
      </p:sp>
      <p:pic>
        <p:nvPicPr>
          <p:cNvPr id="4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11" y="223129"/>
            <a:ext cx="537845" cy="359410"/>
          </a:xfrm>
          <a:prstGeom prst="rect">
            <a:avLst/>
          </a:prstGeom>
          <a:noFill/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440" y="156617"/>
            <a:ext cx="1728581" cy="751028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090" y="5996207"/>
            <a:ext cx="1787082" cy="80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0"/>
          </p:nvPr>
        </p:nvSpPr>
        <p:spPr>
          <a:xfrm>
            <a:off x="1875069" y="1121266"/>
            <a:ext cx="8316579" cy="467456"/>
          </a:xfrm>
        </p:spPr>
        <p:txBody>
          <a:bodyPr/>
          <a:lstStyle/>
          <a:p>
            <a:r>
              <a:rPr lang="sl-SI" dirty="0"/>
              <a:t>PROMETNA VARNOST NA LOKALNI RAVNI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sz="quarter" idx="11"/>
          </p:nvPr>
        </p:nvSpPr>
        <p:spPr>
          <a:xfrm>
            <a:off x="1155431" y="1781008"/>
            <a:ext cx="4586342" cy="2955870"/>
          </a:xfrm>
        </p:spPr>
        <p:txBody>
          <a:bodyPr/>
          <a:lstStyle/>
          <a:p>
            <a:pPr marL="0" indent="0">
              <a:lnSpc>
                <a:spcPct val="114000"/>
              </a:lnSpc>
              <a:spcBef>
                <a:spcPts val="0"/>
              </a:spcBef>
              <a:buNone/>
            </a:pPr>
            <a:endParaRPr lang="sl-SI" sz="1800" dirty="0"/>
          </a:p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sl-SI" sz="1800" dirty="0"/>
              <a:t>Delež nesreč (2/3) in žrtev na lokalni ravni zelo visok </a:t>
            </a:r>
            <a:r>
              <a:rPr lang="sl-SI" sz="1800" dirty="0">
                <a:sym typeface="Wingdings" panose="05000000000000000000" pitchFamily="2" charset="2"/>
              </a:rPr>
              <a:t> lani 41 % umrlih.</a:t>
            </a:r>
          </a:p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sl-SI" sz="1800" dirty="0">
                <a:sym typeface="Wingdings" panose="05000000000000000000" pitchFamily="2" charset="2"/>
              </a:rPr>
              <a:t>Povprečno 33 % umrlih in 68 % nesreč znotraj naselij.</a:t>
            </a:r>
          </a:p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sl-SI" sz="1800" dirty="0">
                <a:sym typeface="Wingdings" panose="05000000000000000000" pitchFamily="2" charset="2"/>
              </a:rPr>
              <a:t>Večinoma ranljivejši udeleženci prisotni v naseljih  pešci, kolesarji, otroci, starejši, invalidi.</a:t>
            </a:r>
          </a:p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sl-SI" sz="1800" dirty="0">
                <a:sym typeface="Wingdings" panose="05000000000000000000" pitchFamily="2" charset="2"/>
              </a:rPr>
              <a:t>Pravica do varnega bivalnega okolja.</a:t>
            </a:r>
          </a:p>
          <a:p>
            <a:pPr>
              <a:lnSpc>
                <a:spcPct val="114000"/>
              </a:lnSpc>
              <a:spcBef>
                <a:spcPts val="0"/>
              </a:spcBef>
            </a:pPr>
            <a:endParaRPr lang="sl-SI" sz="1800" dirty="0"/>
          </a:p>
        </p:txBody>
      </p:sp>
      <p:pic>
        <p:nvPicPr>
          <p:cNvPr id="4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11" y="223129"/>
            <a:ext cx="537845" cy="359410"/>
          </a:xfrm>
          <a:prstGeom prst="rect">
            <a:avLst/>
          </a:prstGeom>
          <a:noFill/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069" y="156617"/>
            <a:ext cx="1916952" cy="832871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4340" y="5837830"/>
            <a:ext cx="2123660" cy="102017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110" y="5930293"/>
            <a:ext cx="1859092" cy="835244"/>
          </a:xfrm>
          <a:prstGeom prst="rect">
            <a:avLst/>
          </a:prstGeom>
        </p:spPr>
      </p:pic>
      <p:graphicFrame>
        <p:nvGraphicFramePr>
          <p:cNvPr id="8" name="Grafikon 7"/>
          <p:cNvGraphicFramePr>
            <a:graphicFrameLocks/>
          </p:cNvGraphicFramePr>
          <p:nvPr/>
        </p:nvGraphicFramePr>
        <p:xfrm>
          <a:off x="5087860" y="1681185"/>
          <a:ext cx="6224770" cy="3691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8492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besedila 2"/>
          <p:cNvSpPr>
            <a:spLocks noGrp="1"/>
          </p:cNvSpPr>
          <p:nvPr>
            <p:ph type="body" sz="quarter" idx="11"/>
          </p:nvPr>
        </p:nvSpPr>
        <p:spPr>
          <a:xfrm>
            <a:off x="1156761" y="1612784"/>
            <a:ext cx="5993630" cy="36860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b="1" dirty="0"/>
              <a:t>IZHODIŠČA</a:t>
            </a:r>
          </a:p>
          <a:p>
            <a:r>
              <a:rPr lang="sl-SI" sz="1800" dirty="0"/>
              <a:t>Pred leti pri nas že podeljevali nagrado: </a:t>
            </a:r>
            <a:r>
              <a:rPr lang="sl-SI" sz="1800" b="1" dirty="0"/>
              <a:t>Pešcem prijazna občina.</a:t>
            </a:r>
          </a:p>
          <a:p>
            <a:r>
              <a:rPr lang="sl-SI" sz="1800" dirty="0"/>
              <a:t>Dobro delujoči občinski Sveti za preventivo in vzgojo v cestnem prometu.</a:t>
            </a:r>
          </a:p>
          <a:p>
            <a:r>
              <a:rPr lang="sl-SI" sz="1800" dirty="0"/>
              <a:t>Koordinacija aktivnosti za večjo prometno varnost</a:t>
            </a:r>
            <a:br>
              <a:rPr lang="sl-SI" sz="1800" dirty="0"/>
            </a:br>
            <a:r>
              <a:rPr lang="sl-SI" sz="1800" dirty="0"/>
              <a:t>na nacionalni ravni (vloga AVP).</a:t>
            </a:r>
          </a:p>
          <a:p>
            <a:r>
              <a:rPr lang="sl-SI" sz="1800" dirty="0"/>
              <a:t>Informacije in primeri dobre prakse na spletnem Portalu SPV.</a:t>
            </a:r>
          </a:p>
          <a:p>
            <a:r>
              <a:rPr lang="sl-SI" sz="1800" dirty="0"/>
              <a:t>V lokalnih skupnostih poteka veliko aktivnosti </a:t>
            </a:r>
            <a:r>
              <a:rPr lang="sl-SI" sz="1800" dirty="0">
                <a:sym typeface="Wingdings" panose="05000000000000000000" pitchFamily="2" charset="2"/>
              </a:rPr>
              <a:t> ključno, da se povezujejo.</a:t>
            </a:r>
            <a:endParaRPr lang="sl-SI" sz="1800" dirty="0"/>
          </a:p>
          <a:p>
            <a:endParaRPr lang="sl-SI" sz="1800" dirty="0">
              <a:latin typeface="+mn-lt"/>
            </a:endParaRPr>
          </a:p>
        </p:txBody>
      </p:sp>
      <p:pic>
        <p:nvPicPr>
          <p:cNvPr id="4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11" y="223129"/>
            <a:ext cx="537845" cy="359410"/>
          </a:xfrm>
          <a:prstGeom prst="rect">
            <a:avLst/>
          </a:prstGeom>
          <a:noFill/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069" y="156617"/>
            <a:ext cx="1916952" cy="832871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081" y="5837830"/>
            <a:ext cx="2123660" cy="1020170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110" y="5930293"/>
            <a:ext cx="1859092" cy="835244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043" y="340333"/>
            <a:ext cx="2159080" cy="2375587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797" y="3009437"/>
            <a:ext cx="3327571" cy="273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9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besedila 1"/>
          <p:cNvSpPr>
            <a:spLocks noGrp="1"/>
          </p:cNvSpPr>
          <p:nvPr>
            <p:ph type="body" sz="quarter" idx="10"/>
          </p:nvPr>
        </p:nvSpPr>
        <p:spPr>
          <a:xfrm>
            <a:off x="1273708" y="1072790"/>
            <a:ext cx="8316579" cy="467456"/>
          </a:xfrm>
        </p:spPr>
        <p:txBody>
          <a:bodyPr>
            <a:normAutofit/>
          </a:bodyPr>
          <a:lstStyle/>
          <a:p>
            <a:r>
              <a:rPr lang="sl-SI" sz="2400" dirty="0"/>
              <a:t>Merila</a:t>
            </a:r>
          </a:p>
        </p:txBody>
      </p:sp>
      <p:sp>
        <p:nvSpPr>
          <p:cNvPr id="3" name="Označba mesta besedila 2"/>
          <p:cNvSpPr>
            <a:spLocks noGrp="1"/>
          </p:cNvSpPr>
          <p:nvPr>
            <p:ph type="body" sz="quarter" idx="11"/>
          </p:nvPr>
        </p:nvSpPr>
        <p:spPr>
          <a:xfrm>
            <a:off x="1273708" y="1599293"/>
            <a:ext cx="5489557" cy="4444394"/>
          </a:xfrm>
        </p:spPr>
        <p:txBody>
          <a:bodyPr>
            <a:normAutofit fontScale="92500" lnSpcReduction="20000"/>
          </a:bodyPr>
          <a:lstStyle/>
          <a:p>
            <a:r>
              <a:rPr lang="sl-SI" sz="1900" dirty="0"/>
              <a:t>Usklajenost z lokalnim programom </a:t>
            </a:r>
            <a:br>
              <a:rPr lang="sl-SI" sz="1900" dirty="0"/>
            </a:br>
            <a:r>
              <a:rPr lang="sl-SI" sz="1900" dirty="0"/>
              <a:t>prometne varnosti.</a:t>
            </a:r>
          </a:p>
          <a:p>
            <a:r>
              <a:rPr lang="sl-SI" sz="1900" dirty="0"/>
              <a:t>Vpliv in izboljšanje prometne varnosti v lokalnem okolju (naselju).</a:t>
            </a:r>
          </a:p>
          <a:p>
            <a:r>
              <a:rPr lang="sl-SI" sz="1900" dirty="0"/>
              <a:t>Inovacija </a:t>
            </a:r>
            <a:r>
              <a:rPr lang="sl-SI" sz="1900" dirty="0">
                <a:sym typeface="Wingdings" panose="05000000000000000000" pitchFamily="2" charset="2"/>
              </a:rPr>
              <a:t> novi pristopi, rešitve.</a:t>
            </a:r>
          </a:p>
          <a:p>
            <a:r>
              <a:rPr lang="sl-SI" sz="1900" dirty="0">
                <a:sym typeface="Wingdings" panose="05000000000000000000" pitchFamily="2" charset="2"/>
              </a:rPr>
              <a:t>Sodelovanje z drugimi na nacionalni in </a:t>
            </a:r>
            <a:br>
              <a:rPr lang="sl-SI" sz="1900" dirty="0">
                <a:sym typeface="Wingdings" panose="05000000000000000000" pitchFamily="2" charset="2"/>
              </a:rPr>
            </a:br>
            <a:r>
              <a:rPr lang="sl-SI" sz="1900" dirty="0">
                <a:sym typeface="Wingdings" panose="05000000000000000000" pitchFamily="2" charset="2"/>
              </a:rPr>
              <a:t>lokalni ravni (AVP).</a:t>
            </a:r>
          </a:p>
          <a:p>
            <a:r>
              <a:rPr lang="sl-SI" sz="1900" dirty="0">
                <a:sym typeface="Wingdings" panose="05000000000000000000" pitchFamily="2" charset="2"/>
              </a:rPr>
              <a:t>Inspiracija  možnost prenosa na druga mesta/naselja.</a:t>
            </a:r>
          </a:p>
          <a:p>
            <a:pPr marL="0" indent="0">
              <a:buNone/>
            </a:pPr>
            <a:endParaRPr lang="sl-SI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sl-SI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sl-SI" sz="1900" b="1" dirty="0">
                <a:sym typeface="Wingdings" panose="05000000000000000000" pitchFamily="2" charset="2"/>
              </a:rPr>
              <a:t>VEČ INFORMACIJ</a:t>
            </a:r>
            <a:r>
              <a:rPr lang="sl-SI" sz="1900" b="1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sl-SI" sz="1900" b="1" dirty="0">
                <a:sym typeface="Wingdings" panose="05000000000000000000" pitchFamily="2" charset="2"/>
              </a:rPr>
              <a:t/>
            </a:r>
            <a:br>
              <a:rPr lang="sl-SI" sz="1900" b="1" dirty="0">
                <a:sym typeface="Wingdings" panose="05000000000000000000" pitchFamily="2" charset="2"/>
              </a:rPr>
            </a:br>
            <a:r>
              <a:rPr lang="sl-SI" sz="1900" dirty="0">
                <a:sym typeface="Wingdings" panose="05000000000000000000" pitchFamily="2" charset="2"/>
                <a:hlinkClick r:id="rId2"/>
              </a:rPr>
              <a:t>https://mobilityweek.eu/urban-road-safety-award/</a:t>
            </a:r>
            <a:r>
              <a:rPr lang="sl-SI" sz="1900" dirty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endParaRPr lang="sl-SI" sz="19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sl-SI" sz="1900" dirty="0">
                <a:sym typeface="Wingdings" panose="05000000000000000000" pitchFamily="2" charset="2"/>
              </a:rPr>
              <a:t>Portal SPV </a:t>
            </a:r>
            <a:r>
              <a:rPr lang="sl-SI" sz="1900" dirty="0">
                <a:sym typeface="Wingdings" panose="05000000000000000000" pitchFamily="2" charset="2"/>
                <a:hlinkClick r:id="rId3"/>
              </a:rPr>
              <a:t>https://portalspv.avp-rs.si/spv</a:t>
            </a:r>
            <a:r>
              <a:rPr lang="sl-SI" sz="1900" dirty="0">
                <a:sym typeface="Wingdings" panose="05000000000000000000" pitchFamily="2" charset="2"/>
              </a:rPr>
              <a:t> </a:t>
            </a:r>
            <a:endParaRPr lang="sl-SI" sz="1900" dirty="0"/>
          </a:p>
          <a:p>
            <a:endParaRPr lang="sl-SI" dirty="0"/>
          </a:p>
        </p:txBody>
      </p:sp>
      <p:pic>
        <p:nvPicPr>
          <p:cNvPr id="4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7711" y="223129"/>
            <a:ext cx="537845" cy="359410"/>
          </a:xfrm>
          <a:prstGeom prst="rect">
            <a:avLst/>
          </a:prstGeom>
          <a:noFill/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30" y="156617"/>
            <a:ext cx="1800591" cy="782315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350" y="5872422"/>
            <a:ext cx="2051650" cy="985578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2130" y="5994998"/>
            <a:ext cx="1715072" cy="770539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8111" y="68683"/>
            <a:ext cx="3455629" cy="2871380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8211" y="3240153"/>
            <a:ext cx="2540499" cy="250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4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19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4424431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dirty="0">
                <a:solidFill>
                  <a:schemeClr val="tx1"/>
                </a:solidFill>
                <a:latin typeface="Museo 500" panose="02000000000000000000" pitchFamily="50" charset="-18"/>
              </a:rPr>
              <a:t>mag. Janja Križman Miklavčič</a:t>
            </a:r>
          </a:p>
          <a:p>
            <a:r>
              <a:rPr lang="sl-SI" dirty="0">
                <a:solidFill>
                  <a:schemeClr val="tx1"/>
                </a:solidFill>
                <a:latin typeface="Museo 300" panose="02000000000000000000" pitchFamily="50" charset="-18"/>
              </a:rPr>
              <a:t>Ministrstvo za zdravje</a:t>
            </a:r>
            <a:endParaRPr lang="sl-SI" sz="10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04" y="326340"/>
            <a:ext cx="5510393" cy="1566240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sp>
        <p:nvSpPr>
          <p:cNvPr id="2" name="Elipsa 1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424053" y="738000"/>
            <a:ext cx="6120000" cy="612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1388468" y="2119062"/>
            <a:ext cx="423013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sl-SI" sz="3200" b="1" dirty="0">
                <a:latin typeface="Museo 700" panose="02000000000000000000" pitchFamily="50" charset="-18"/>
              </a:rPr>
              <a:t>Dober tek Slovenija – Zdravo </a:t>
            </a:r>
            <a:r>
              <a:rPr lang="sl-SI" sz="3200" b="1" dirty="0" smtClean="0">
                <a:latin typeface="Museo 700" panose="02000000000000000000" pitchFamily="50" charset="-18"/>
              </a:rPr>
              <a:t>uživaj </a:t>
            </a:r>
            <a:r>
              <a:rPr lang="sl-SI" sz="3200" b="1" dirty="0">
                <a:latin typeface="Museo 700" panose="02000000000000000000" pitchFamily="50" charset="-18"/>
              </a:rPr>
              <a:t>in več gibaj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878D1990-36FF-4F8C-897B-E826DFE792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322" y="2520219"/>
            <a:ext cx="4870180" cy="255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5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221199" y="256016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/>
              <a:t>DEBELILNO OKOLJE </a:t>
            </a:r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 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8" name="Naslov 1">
            <a:extLst>
              <a:ext uri="{FF2B5EF4-FFF2-40B4-BE49-F238E27FC236}">
                <a16:creationId xmlns:a16="http://schemas.microsoft.com/office/drawing/2014/main" id="{215C259C-9725-4BAA-9C3C-7A997EEE2AF8}"/>
              </a:ext>
            </a:extLst>
          </p:cNvPr>
          <p:cNvSpPr txBox="1">
            <a:spLocks/>
          </p:cNvSpPr>
          <p:nvPr/>
        </p:nvSpPr>
        <p:spPr>
          <a:xfrm>
            <a:off x="550165" y="1000320"/>
            <a:ext cx="520424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sl-SI" sz="1600" dirty="0"/>
          </a:p>
        </p:txBody>
      </p:sp>
      <p:pic>
        <p:nvPicPr>
          <p:cNvPr id="9" name="Picture 2" descr="C:\Users\Jkrizman\Desktop\nintchdbpict000005407780.jpg">
            <a:extLst>
              <a:ext uri="{FF2B5EF4-FFF2-40B4-BE49-F238E27FC236}">
                <a16:creationId xmlns:a16="http://schemas.microsoft.com/office/drawing/2014/main" id="{18372B01-2AFC-43F0-96F5-3D9C7A0FF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952" y="1144588"/>
            <a:ext cx="3756849" cy="249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>
            <a:extLst>
              <a:ext uri="{FF2B5EF4-FFF2-40B4-BE49-F238E27FC236}">
                <a16:creationId xmlns:a16="http://schemas.microsoft.com/office/drawing/2014/main" id="{B5F5C711-DF5D-4922-B130-4748CF1B5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952" y="3797223"/>
            <a:ext cx="3756849" cy="280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ravokotnik 10">
            <a:extLst>
              <a:ext uri="{FF2B5EF4-FFF2-40B4-BE49-F238E27FC236}">
                <a16:creationId xmlns:a16="http://schemas.microsoft.com/office/drawing/2014/main" id="{CC88F438-597C-4458-AEBC-CEC365B6F517}"/>
              </a:ext>
            </a:extLst>
          </p:cNvPr>
          <p:cNvSpPr/>
          <p:nvPr/>
        </p:nvSpPr>
        <p:spPr>
          <a:xfrm>
            <a:off x="617001" y="155826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l-SI" sz="2000" dirty="0"/>
              <a:t>Poleg kajenja in alkohola je debelost najpomembnejši rizični faktor v Sloveniji.</a:t>
            </a:r>
            <a:endParaRPr lang="en-GB" sz="2000" dirty="0"/>
          </a:p>
        </p:txBody>
      </p:sp>
      <p:sp>
        <p:nvSpPr>
          <p:cNvPr id="12" name="Pravokotnik 11">
            <a:extLst>
              <a:ext uri="{FF2B5EF4-FFF2-40B4-BE49-F238E27FC236}">
                <a16:creationId xmlns:a16="http://schemas.microsoft.com/office/drawing/2014/main" id="{11C7C42E-ABC4-47A6-B033-D5D4971BABA1}"/>
              </a:ext>
            </a:extLst>
          </p:cNvPr>
          <p:cNvSpPr/>
          <p:nvPr/>
        </p:nvSpPr>
        <p:spPr>
          <a:xfrm>
            <a:off x="550165" y="269311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l-SI" sz="2000" dirty="0"/>
              <a:t>Leta zdravega življenja: Več kot polovica let, ki jih bomo preživeli po 65. letu , bomo preživeli z določenimi omejitvami (lažjimi ali težjimi). </a:t>
            </a:r>
          </a:p>
        </p:txBody>
      </p:sp>
      <p:sp>
        <p:nvSpPr>
          <p:cNvPr id="13" name="PoljeZBesedilom 12">
            <a:extLst>
              <a:ext uri="{FF2B5EF4-FFF2-40B4-BE49-F238E27FC236}">
                <a16:creationId xmlns:a16="http://schemas.microsoft.com/office/drawing/2014/main" id="{466E7CA5-88A1-4A4D-94CE-90C7DA713F8B}"/>
              </a:ext>
            </a:extLst>
          </p:cNvPr>
          <p:cNvSpPr txBox="1"/>
          <p:nvPr/>
        </p:nvSpPr>
        <p:spPr>
          <a:xfrm>
            <a:off x="550165" y="4267727"/>
            <a:ext cx="5551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000" dirty="0"/>
              <a:t>Več kot 1/3 prezgodnjih smrti je povezanih z življenjskim slogom.</a:t>
            </a:r>
          </a:p>
        </p:txBody>
      </p:sp>
      <p:sp>
        <p:nvSpPr>
          <p:cNvPr id="14" name="Pravokotnik 13">
            <a:extLst>
              <a:ext uri="{FF2B5EF4-FFF2-40B4-BE49-F238E27FC236}">
                <a16:creationId xmlns:a16="http://schemas.microsoft.com/office/drawing/2014/main" id="{10C7B745-CC5F-4D5C-885F-859F3606647C}"/>
              </a:ext>
            </a:extLst>
          </p:cNvPr>
          <p:cNvSpPr/>
          <p:nvPr/>
        </p:nvSpPr>
        <p:spPr>
          <a:xfrm>
            <a:off x="511359" y="5413829"/>
            <a:ext cx="66462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2000" b="1" dirty="0"/>
              <a:t>AKTIVNA MOBILNOST NAM LAHKO POMAGA, DA LAŽJE DOSEŽEMO PRIPOROČILA ZA TELESNO DEJAVNOST ZA OHRANJANJE ZDRAVJA. </a:t>
            </a:r>
          </a:p>
        </p:txBody>
      </p:sp>
    </p:spTree>
    <p:extLst>
      <p:ext uri="{BB962C8B-B14F-4D97-AF65-F5344CB8AC3E}">
        <p14:creationId xmlns:p14="http://schemas.microsoft.com/office/powerpoint/2010/main" val="17979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365125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NASLOV 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6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38199" y="365125"/>
            <a:ext cx="10355317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/>
              <a:t>NOVE SMERNICE SZO ZA TELESNO DEJAVOST(2020)</a:t>
            </a:r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 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7" name="Picture 2" descr="WHO guidelines on physical activity and sedentary behaviour">
            <a:extLst>
              <a:ext uri="{FF2B5EF4-FFF2-40B4-BE49-F238E27FC236}">
                <a16:creationId xmlns:a16="http://schemas.microsoft.com/office/drawing/2014/main" id="{6996FB4B-5EA0-468E-A4D7-63F4D37FD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83" y="1548320"/>
            <a:ext cx="2664296" cy="376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ravokotnik 7">
            <a:extLst>
              <a:ext uri="{FF2B5EF4-FFF2-40B4-BE49-F238E27FC236}">
                <a16:creationId xmlns:a16="http://schemas.microsoft.com/office/drawing/2014/main" id="{81D6BB00-CAB9-4250-B0DC-3BC227F7EEAE}"/>
              </a:ext>
            </a:extLst>
          </p:cNvPr>
          <p:cNvSpPr/>
          <p:nvPr/>
        </p:nvSpPr>
        <p:spPr>
          <a:xfrm>
            <a:off x="838199" y="5559496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Sedenje negativno vpliva na zdravje tudi pri tistih, ki sicer dosegajo priporočila za telesno dejavnost.</a:t>
            </a:r>
            <a:r>
              <a:rPr lang="sl-SI" sz="14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sl-SI" sz="1400" dirty="0"/>
          </a:p>
        </p:txBody>
      </p:sp>
      <p:sp>
        <p:nvSpPr>
          <p:cNvPr id="9" name="Pravokotnik 8">
            <a:extLst>
              <a:ext uri="{FF2B5EF4-FFF2-40B4-BE49-F238E27FC236}">
                <a16:creationId xmlns:a16="http://schemas.microsoft.com/office/drawing/2014/main" id="{04011D5E-95B3-4E64-8443-DA8BDFC823CB}"/>
              </a:ext>
            </a:extLst>
          </p:cNvPr>
          <p:cNvSpPr/>
          <p:nvPr/>
        </p:nvSpPr>
        <p:spPr>
          <a:xfrm>
            <a:off x="3689132" y="1548320"/>
            <a:ext cx="767368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/>
              <a:t>KLJUČNO SPOROČILO: VSAKA TELESNA DEJAVNOST JE BOLJŠA KOT TELESNA NEDEJAVNOST</a:t>
            </a:r>
          </a:p>
          <a:p>
            <a:endParaRPr lang="sl-SI" b="1" dirty="0">
              <a:solidFill>
                <a:srgbClr val="1A1A1A"/>
              </a:solidFill>
              <a:latin typeface="Arial" panose="020B0604020202020204" pitchFamily="34" charset="0"/>
            </a:endParaRPr>
          </a:p>
          <a:p>
            <a:r>
              <a:rPr lang="sl-SI" b="1" dirty="0">
                <a:solidFill>
                  <a:srgbClr val="FF0000"/>
                </a:solidFill>
              </a:rPr>
              <a:t>Tudi nekaj je bolje kot nič, vendar je več bolje!</a:t>
            </a:r>
          </a:p>
          <a:p>
            <a:endParaRPr lang="sl-SI" dirty="0">
              <a:solidFill>
                <a:srgbClr val="1A1A1A"/>
              </a:solidFill>
              <a:latin typeface="Arial" panose="020B0604020202020204" pitchFamily="34" charset="0"/>
            </a:endParaRPr>
          </a:p>
          <a:p>
            <a:endParaRPr lang="sl-SI" dirty="0">
              <a:solidFill>
                <a:srgbClr val="1A1A1A"/>
              </a:solidFill>
              <a:latin typeface="Arial" panose="020B0604020202020204" pitchFamily="34" charset="0"/>
            </a:endParaRPr>
          </a:p>
          <a:p>
            <a:r>
              <a:rPr lang="sl-SI" dirty="0">
                <a:solidFill>
                  <a:srgbClr val="1A1A1A"/>
                </a:solidFill>
                <a:latin typeface="Arial" panose="020B0604020202020204" pitchFamily="34" charset="0"/>
              </a:rPr>
              <a:t>PRVIČ so  izpostavljena sedeča  vedenja  in njihov vpliv na zdravje!</a:t>
            </a:r>
          </a:p>
          <a:p>
            <a:endParaRPr lang="sl-SI" dirty="0">
              <a:solidFill>
                <a:srgbClr val="1A1A1A"/>
              </a:solidFill>
              <a:latin typeface="Arial" panose="020B0604020202020204" pitchFamily="34" charset="0"/>
            </a:endParaRPr>
          </a:p>
          <a:p>
            <a:r>
              <a:rPr lang="sl-SI" b="1" dirty="0"/>
              <a:t>Odrasli:</a:t>
            </a:r>
            <a:r>
              <a:rPr lang="sl-SI" dirty="0"/>
              <a:t> </a:t>
            </a:r>
            <a:r>
              <a:rPr lang="sl-SI" b="1" dirty="0"/>
              <a:t>tedensko od 150 do 300 minut (1,5 ure do 5 ur</a:t>
            </a:r>
            <a:r>
              <a:rPr lang="sl-SI" dirty="0"/>
              <a:t>) zmerno do visoko intenzivne aerobne aktivnosti (aktivnosti, pri kateri se </a:t>
            </a:r>
            <a:r>
              <a:rPr lang="sl-SI" b="1" dirty="0">
                <a:solidFill>
                  <a:srgbClr val="FF0000"/>
                </a:solidFill>
              </a:rPr>
              <a:t>rahlo spotimo in zadihamo</a:t>
            </a:r>
            <a:r>
              <a:rPr lang="sl-SI" dirty="0"/>
              <a:t>), </a:t>
            </a:r>
            <a:r>
              <a:rPr lang="sl-SI" b="1" dirty="0"/>
              <a:t>velja tudi za tiste s kroničnimi boleznimi ali oviranostmi.</a:t>
            </a:r>
          </a:p>
          <a:p>
            <a:endParaRPr lang="sl-SI" dirty="0"/>
          </a:p>
          <a:p>
            <a:r>
              <a:rPr lang="sl-SI" b="1" dirty="0"/>
              <a:t>Otroci, mladi:  60 minut</a:t>
            </a:r>
            <a:r>
              <a:rPr lang="sl-SI" dirty="0"/>
              <a:t> zmerno do visoko intenzivne telesne dejavnosti </a:t>
            </a:r>
            <a:r>
              <a:rPr lang="sl-SI" b="1" dirty="0"/>
              <a:t>na dan.</a:t>
            </a:r>
          </a:p>
          <a:p>
            <a:endParaRPr lang="sl-SI" dirty="0"/>
          </a:p>
          <a:p>
            <a:r>
              <a:rPr lang="sl-SI" b="1" dirty="0"/>
              <a:t>Ženske med nosečnostjo in po porodu ter osebe z oviranostmi: </a:t>
            </a:r>
            <a:r>
              <a:rPr lang="sl-SI" dirty="0"/>
              <a:t>redna telesna dejavnost koristi zdravju.</a:t>
            </a:r>
          </a:p>
          <a:p>
            <a:endParaRPr lang="sl-SI" dirty="0"/>
          </a:p>
          <a:p>
            <a:r>
              <a:rPr lang="sl-SI" b="1" dirty="0"/>
              <a:t>Starejši (65+) : tudi </a:t>
            </a:r>
            <a:r>
              <a:rPr lang="sl-SI" dirty="0"/>
              <a:t>vaje za </a:t>
            </a:r>
            <a:r>
              <a:rPr lang="sl-SI" b="1" dirty="0"/>
              <a:t>ravnotežje in koordinacijo ter mišično moč.</a:t>
            </a:r>
            <a:endParaRPr lang="sl-SI" dirty="0">
              <a:solidFill>
                <a:srgbClr val="1A1A1A"/>
              </a:solidFill>
              <a:latin typeface="Arial" panose="020B0604020202020204" pitchFamily="34" charset="0"/>
            </a:endParaRPr>
          </a:p>
          <a:p>
            <a:endParaRPr lang="sl-SI" dirty="0">
              <a:solidFill>
                <a:srgbClr val="1A1A1A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87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otnik 4">
            <a:extLst>
              <a:ext uri="{FF2B5EF4-FFF2-40B4-BE49-F238E27FC236}">
                <a16:creationId xmlns:a16="http://schemas.microsoft.com/office/drawing/2014/main" id="{280CF135-EDC2-4C2B-9BF6-D3C7B76CBD8C}"/>
              </a:ext>
            </a:extLst>
          </p:cNvPr>
          <p:cNvSpPr/>
          <p:nvPr/>
        </p:nvSpPr>
        <p:spPr>
          <a:xfrm>
            <a:off x="230392" y="566678"/>
            <a:ext cx="2774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/>
              <a:t>Vsak zase : </a:t>
            </a:r>
          </a:p>
          <a:p>
            <a:endParaRPr lang="sl-SI" dirty="0"/>
          </a:p>
          <a:p>
            <a:r>
              <a:rPr lang="sl-SI" dirty="0"/>
              <a:t>Zdrav življenjski slog: prehrana, telesna dejavnost in šport, skrb za duševno zdravje, kultura…</a:t>
            </a:r>
          </a:p>
          <a:p>
            <a:endParaRPr lang="sl-SI" dirty="0"/>
          </a:p>
          <a:p>
            <a:r>
              <a:rPr lang="sl-SI" strike="sngStrike" dirty="0"/>
              <a:t> STRES, ALKOHOL, SOL, SLADKOR, CIGARETI, DROGE… , </a:t>
            </a:r>
          </a:p>
        </p:txBody>
      </p:sp>
      <p:pic>
        <p:nvPicPr>
          <p:cNvPr id="6" name="Slika 5" descr="Slika, ki vsebuje besede besedilo&#10;&#10;Opis je samodejno ustvarjen">
            <a:extLst>
              <a:ext uri="{FF2B5EF4-FFF2-40B4-BE49-F238E27FC236}">
                <a16:creationId xmlns:a16="http://schemas.microsoft.com/office/drawing/2014/main" id="{57715604-4709-42E6-8F09-7E2F270B8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626" y="566678"/>
            <a:ext cx="3169397" cy="44910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Pravokotnik 6">
            <a:extLst>
              <a:ext uri="{FF2B5EF4-FFF2-40B4-BE49-F238E27FC236}">
                <a16:creationId xmlns:a16="http://schemas.microsoft.com/office/drawing/2014/main" id="{52A8C6DF-7406-4244-81C8-06B2559D14D6}"/>
              </a:ext>
            </a:extLst>
          </p:cNvPr>
          <p:cNvSpPr/>
          <p:nvPr/>
        </p:nvSpPr>
        <p:spPr>
          <a:xfrm>
            <a:off x="4694181" y="5194886"/>
            <a:ext cx="2592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l-SI" b="1" dirty="0"/>
              <a:t>Ukrepi za spodbujanje hoje, kolesarjenja in urejen javni prevoz so pomembni za preprečevanje debelosti. </a:t>
            </a:r>
          </a:p>
        </p:txBody>
      </p:sp>
      <p:pic>
        <p:nvPicPr>
          <p:cNvPr id="8" name="Picture 2" descr="C:\Users\Jkrizman\Desktop\9508_2016_foto-Ubald-Trnkoczy,-Piran-2014.jpg">
            <a:extLst>
              <a:ext uri="{FF2B5EF4-FFF2-40B4-BE49-F238E27FC236}">
                <a16:creationId xmlns:a16="http://schemas.microsoft.com/office/drawing/2014/main" id="{62461D9C-8FB4-49FE-AC2A-4E220EEC2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71936"/>
            <a:ext cx="2672645" cy="226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ravokotnik 8">
            <a:extLst>
              <a:ext uri="{FF2B5EF4-FFF2-40B4-BE49-F238E27FC236}">
                <a16:creationId xmlns:a16="http://schemas.microsoft.com/office/drawing/2014/main" id="{B88B4801-F566-46C7-B4ED-B6A24B3C505A}"/>
              </a:ext>
            </a:extLst>
          </p:cNvPr>
          <p:cNvSpPr/>
          <p:nvPr/>
        </p:nvSpPr>
        <p:spPr>
          <a:xfrm>
            <a:off x="8215868" y="566678"/>
            <a:ext cx="32810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/>
              <a:t>Družba – DRŽAVA, LOKALNE SKUPNOSTI</a:t>
            </a:r>
            <a:endParaRPr lang="sl-SI" dirty="0"/>
          </a:p>
          <a:p>
            <a:endParaRPr lang="sl-SI" dirty="0"/>
          </a:p>
          <a:p>
            <a:r>
              <a:rPr lang="sl-SI" dirty="0"/>
              <a:t>Ustvarjajmo zdrava okolja!</a:t>
            </a:r>
          </a:p>
          <a:p>
            <a:endParaRPr lang="sl-SI" dirty="0"/>
          </a:p>
          <a:p>
            <a:r>
              <a:rPr lang="sl-SI" dirty="0"/>
              <a:t>Omogočimo, da bodo zdrave izbire, lažje izbire!</a:t>
            </a:r>
          </a:p>
          <a:p>
            <a:endParaRPr lang="sl-SI" dirty="0"/>
          </a:p>
          <a:p>
            <a:endParaRPr lang="sl-SI" dirty="0"/>
          </a:p>
          <a:p>
            <a:r>
              <a:rPr lang="sl-SI" dirty="0"/>
              <a:t> </a:t>
            </a:r>
          </a:p>
          <a:p>
            <a:endParaRPr lang="sl-SI" dirty="0"/>
          </a:p>
          <a:p>
            <a:endParaRPr lang="sl-SI" dirty="0"/>
          </a:p>
        </p:txBody>
      </p:sp>
      <p:pic>
        <p:nvPicPr>
          <p:cNvPr id="10" name="Picture 4" descr="C:\Users\Jkrizman\Desktop\speedway_courtesyofPWP Landscape Architecture.jpg">
            <a:extLst>
              <a:ext uri="{FF2B5EF4-FFF2-40B4-BE49-F238E27FC236}">
                <a16:creationId xmlns:a16="http://schemas.microsoft.com/office/drawing/2014/main" id="{B507DA33-2697-4DB3-B9EE-FEB94BF87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377" y="4271936"/>
            <a:ext cx="3168352" cy="220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54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otnik 10">
            <a:extLst>
              <a:ext uri="{FF2B5EF4-FFF2-40B4-BE49-F238E27FC236}">
                <a16:creationId xmlns:a16="http://schemas.microsoft.com/office/drawing/2014/main" id="{9EC8AB1C-0437-4511-96C1-F49C4CB906A2}"/>
              </a:ext>
            </a:extLst>
          </p:cNvPr>
          <p:cNvSpPr/>
          <p:nvPr/>
        </p:nvSpPr>
        <p:spPr>
          <a:xfrm>
            <a:off x="724629" y="1476117"/>
            <a:ext cx="10910322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sl-SI" dirty="0"/>
          </a:p>
          <a:p>
            <a:r>
              <a:rPr lang="sl-SI" dirty="0"/>
              <a:t>Kontakt: REGIJSKI KOODINATORJI OE NIJZ OZ.  CENTRI ZA KREPITEV ZDRAVJA CKZ in ZDRAVSTVENO VZGOJNI CENTRI </a:t>
            </a:r>
          </a:p>
          <a:p>
            <a:endParaRPr lang="sl-SI" b="1" dirty="0"/>
          </a:p>
          <a:p>
            <a:r>
              <a:rPr lang="sl-SI" b="1" dirty="0"/>
              <a:t>AKTIVNOSTI (odvisno od možnosti in glede na epidemiološko situacijo): </a:t>
            </a:r>
          </a:p>
          <a:p>
            <a:endParaRPr lang="sl-SI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Testiranja telesne pripravljenosti (npr. test hoje na 2 km ipd.).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Demonstracije nordijske hoje.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Spremstvo lokalnih otrok pri izvedbi </a:t>
            </a:r>
            <a:r>
              <a:rPr lang="sl-SI" dirty="0" err="1"/>
              <a:t>Pešbusa</a:t>
            </a:r>
            <a:r>
              <a:rPr lang="sl-SI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Sodelovanje v okviru t. i. kolesarskega kroga.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Sodelovanje prostovoljcev iz CKZ/ZVC pri pohodih, ki jih organizira PZS, za osebe z oviranostmi (gibalno ovirane osebe na invalidskih vozičkih, slepi in slabovidni, gluhi in gluhonemi, osebe z drugimi posebnimi potrebami,...).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Sodelovanje z lokalnimi mediji.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Izvedba vadbenih programov na prostem (v naravi, mestnih parkih, na fitnes napravah, on-line ipd.).*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Predavanja z izbrano vsebino s področja telesne dejavnosti in spodbujanja aktivne mobilnosti.*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Predstavitev programa Skupaj za zdravje na on-line dogodkih in v lokalnih medijih.*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DRUGO -  glede na ocene potreb lokalnega prebivalstva in zmogljivost lokalnih ZVC/CKZ-jev.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l-SI" dirty="0"/>
          </a:p>
          <a:p>
            <a:r>
              <a:rPr lang="sl-SI" dirty="0"/>
              <a:t>*</a:t>
            </a:r>
            <a:r>
              <a:rPr lang="sl-SI" sz="1600" dirty="0"/>
              <a:t>možna izvedba tudi ob omejitvah zaradi slabše epidemiološke situacije</a:t>
            </a:r>
          </a:p>
          <a:p>
            <a:pPr marL="285750" indent="-285750">
              <a:buFontTx/>
              <a:buChar char="-"/>
            </a:pPr>
            <a:endParaRPr lang="sl-SI" sz="1600" dirty="0"/>
          </a:p>
          <a:p>
            <a:pPr marL="285750" indent="-285750">
              <a:buFontTx/>
              <a:buChar char="-"/>
            </a:pPr>
            <a:endParaRPr lang="sl-SI" sz="1600" dirty="0"/>
          </a:p>
        </p:txBody>
      </p:sp>
      <p:sp>
        <p:nvSpPr>
          <p:cNvPr id="13" name="Pravokotnik: zaokroženi vogali 18">
            <a:extLst>
              <a:ext uri="{FF2B5EF4-FFF2-40B4-BE49-F238E27FC236}">
                <a16:creationId xmlns:a16="http://schemas.microsoft.com/office/drawing/2014/main" id="{5E0364C5-9B12-482A-8879-A7D841CBB2BD}"/>
              </a:ext>
            </a:extLst>
          </p:cNvPr>
          <p:cNvSpPr/>
          <p:nvPr/>
        </p:nvSpPr>
        <p:spPr>
          <a:xfrm>
            <a:off x="220716" y="349251"/>
            <a:ext cx="11414235" cy="1126866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b="1" dirty="0"/>
              <a:t>VZPOSTAVITE SODELOVANJE S CENTRI ZA KREPITEV ZDRAVJA, ZDRAVSTVENO VZGOJNIMI CENTRI  IN OE NIJZ</a:t>
            </a:r>
          </a:p>
        </p:txBody>
      </p:sp>
    </p:spTree>
    <p:extLst>
      <p:ext uri="{BB962C8B-B14F-4D97-AF65-F5344CB8AC3E}">
        <p14:creationId xmlns:p14="http://schemas.microsoft.com/office/powerpoint/2010/main" val="259056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19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4424431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dirty="0">
                <a:solidFill>
                  <a:schemeClr val="tx1"/>
                </a:solidFill>
                <a:latin typeface="Museo 500" panose="02000000000000000000" pitchFamily="50" charset="-18"/>
              </a:rPr>
              <a:t>Anja </a:t>
            </a:r>
            <a:r>
              <a:rPr lang="sl-SI" sz="2400" dirty="0" err="1">
                <a:solidFill>
                  <a:schemeClr val="tx1"/>
                </a:solidFill>
                <a:latin typeface="Museo 500" panose="02000000000000000000" pitchFamily="50" charset="-18"/>
              </a:rPr>
              <a:t>Zagomilšek</a:t>
            </a:r>
            <a:endParaRPr lang="sl-SI" sz="2400" dirty="0">
              <a:solidFill>
                <a:schemeClr val="tx1"/>
              </a:solidFill>
              <a:latin typeface="Museo 500" panose="02000000000000000000" pitchFamily="50" charset="-18"/>
            </a:endParaRPr>
          </a:p>
          <a:p>
            <a:r>
              <a:rPr lang="sl-SI" dirty="0">
                <a:solidFill>
                  <a:schemeClr val="tx1"/>
                </a:solidFill>
                <a:latin typeface="Museo 300" panose="02000000000000000000" pitchFamily="50" charset="-18"/>
              </a:rPr>
              <a:t>Moderatorka delavnice, Zavod VOZIM</a:t>
            </a:r>
            <a:endParaRPr lang="sl-SI" sz="10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04" y="326340"/>
            <a:ext cx="6763121" cy="1922308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sp>
        <p:nvSpPr>
          <p:cNvPr id="2" name="Elipsa 1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424053" y="738000"/>
            <a:ext cx="6120000" cy="612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1450975" y="2620562"/>
            <a:ext cx="403542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sl-SI" sz="3200" b="1" dirty="0">
                <a:latin typeface="Museo 700" panose="02000000000000000000" pitchFamily="50" charset="-18"/>
              </a:rPr>
              <a:t>Evropski teden mobilnosti 2021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80" y="1696598"/>
            <a:ext cx="6263943" cy="433241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PoljeZBesedilom 5"/>
          <p:cNvSpPr txBox="1"/>
          <p:nvPr/>
        </p:nvSpPr>
        <p:spPr>
          <a:xfrm>
            <a:off x="7578069" y="5715128"/>
            <a:ext cx="3835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>
                <a:latin typeface="Museo 300" panose="02000000000000000000" charset="-18"/>
              </a:rPr>
              <a:t>Dan brez avtomobila – s kolesi na teren; avtor fotografije: Gregor Rozman, 2020</a:t>
            </a:r>
          </a:p>
        </p:txBody>
      </p:sp>
    </p:spTree>
    <p:extLst>
      <p:ext uri="{BB962C8B-B14F-4D97-AF65-F5344CB8AC3E}">
        <p14:creationId xmlns:p14="http://schemas.microsoft.com/office/powerpoint/2010/main" val="192573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otnik: zaokroženi vogali 18">
            <a:extLst>
              <a:ext uri="{FF2B5EF4-FFF2-40B4-BE49-F238E27FC236}">
                <a16:creationId xmlns:a16="http://schemas.microsoft.com/office/drawing/2014/main" id="{C3576282-F4DC-482A-BF5D-37096C423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>
            <a:normAutofit fontScale="90000"/>
          </a:bodyPr>
          <a:lstStyle/>
          <a:p>
            <a:r>
              <a:rPr lang="sl-SI" b="1" dirty="0"/>
              <a:t>VKLJUČITE NEVLADNI SEKTOR V AKTIVNOSTI ETM</a:t>
            </a:r>
          </a:p>
        </p:txBody>
      </p:sp>
      <p:sp>
        <p:nvSpPr>
          <p:cNvPr id="5" name="Pravokotnik 4">
            <a:extLst>
              <a:ext uri="{FF2B5EF4-FFF2-40B4-BE49-F238E27FC236}">
                <a16:creationId xmlns:a16="http://schemas.microsoft.com/office/drawing/2014/main" id="{7F99CDA5-12C7-4E11-BF46-F3CD38D607C8}"/>
              </a:ext>
            </a:extLst>
          </p:cNvPr>
          <p:cNvSpPr/>
          <p:nvPr/>
        </p:nvSpPr>
        <p:spPr>
          <a:xfrm>
            <a:off x="509712" y="2172281"/>
            <a:ext cx="525658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DRUŠTVA BOLNIKOV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DRUŠTVA S PODROČJA VAROVANJA IN KREPITVE ZDRAVJA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ŠPORTNA DRUŠTVA IPD.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>
                <a:solidFill>
                  <a:srgbClr val="FF0000"/>
                </a:solidFill>
              </a:rPr>
              <a:t>DRUŠTVA OSEB Z RAZLIČNIMI OVIRANOSTMI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MLADINSKE ORGANIZACIJE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>
                <a:solidFill>
                  <a:srgbClr val="FF0000"/>
                </a:solidFill>
              </a:rPr>
              <a:t>OTROCI!!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DRUŠTVA UPOKOJENCEV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KULTURNA DRUŠTVA  in KULTURNE USTANOVE  (NPR.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/>
              <a:t>OGLED KULTURNIHIN DRUGIH  ZNAMENITOSTI NA TRAJNOSTEN NAČIN</a:t>
            </a:r>
            <a:r>
              <a:rPr lang="sl-SI" sz="2000" dirty="0"/>
              <a:t>)</a:t>
            </a:r>
          </a:p>
          <a:p>
            <a:endParaRPr lang="sl-SI" sz="2000" dirty="0"/>
          </a:p>
          <a:p>
            <a:endParaRPr lang="sl-SI" sz="2000" dirty="0"/>
          </a:p>
          <a:p>
            <a:r>
              <a:rPr lang="sl-SI" sz="2000" dirty="0"/>
              <a:t>RAZPRAVA : ZDRAVJE V OBČINI!</a:t>
            </a:r>
          </a:p>
          <a:p>
            <a:r>
              <a:rPr lang="sl-SI" sz="2000" dirty="0"/>
              <a:t>VIR: OBCINE.NIJZ.SI </a:t>
            </a:r>
          </a:p>
        </p:txBody>
      </p:sp>
      <p:sp>
        <p:nvSpPr>
          <p:cNvPr id="6" name="Pravokotnik 5">
            <a:extLst>
              <a:ext uri="{FF2B5EF4-FFF2-40B4-BE49-F238E27FC236}">
                <a16:creationId xmlns:a16="http://schemas.microsoft.com/office/drawing/2014/main" id="{146F8A10-B833-42C6-A3EF-6BAB2D9DEAFD}"/>
              </a:ext>
            </a:extLst>
          </p:cNvPr>
          <p:cNvSpPr/>
          <p:nvPr/>
        </p:nvSpPr>
        <p:spPr>
          <a:xfrm>
            <a:off x="6603506" y="2018394"/>
            <a:ext cx="28897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l-SI" b="1" dirty="0"/>
              <a:t>VABILO PROSTORSKIM NAČRTOVALCEM </a:t>
            </a:r>
          </a:p>
          <a:p>
            <a:endParaRPr lang="sl-SI" dirty="0"/>
          </a:p>
          <a:p>
            <a:r>
              <a:rPr lang="sl-SI" dirty="0"/>
              <a:t>E-DELAVNICA </a:t>
            </a:r>
            <a:r>
              <a:rPr lang="sl-SI" b="1" dirty="0"/>
              <a:t>Urbanističnega inštituta</a:t>
            </a:r>
            <a:endParaRPr lang="sl-SI" dirty="0">
              <a:sym typeface="Wingdings" panose="05000000000000000000" pitchFamily="2" charset="2"/>
            </a:endParaRPr>
          </a:p>
          <a:p>
            <a:r>
              <a:rPr lang="sl-SI" b="1" dirty="0">
                <a:solidFill>
                  <a:srgbClr val="FF0000"/>
                </a:solidFill>
              </a:rPr>
              <a:t>sreda, 7.aprila 2021</a:t>
            </a:r>
          </a:p>
          <a:p>
            <a:endParaRPr lang="sl-SI" b="1" dirty="0"/>
          </a:p>
          <a:p>
            <a:r>
              <a:rPr lang="sl-SI" b="1" dirty="0"/>
              <a:t>Namen: </a:t>
            </a:r>
            <a:r>
              <a:rPr lang="sl-SI" dirty="0"/>
              <a:t>prostorsko načrtovanje za spodbujanje</a:t>
            </a:r>
          </a:p>
          <a:p>
            <a:r>
              <a:rPr lang="sl-SI" dirty="0"/>
              <a:t>telesne dejavnosti (</a:t>
            </a:r>
            <a:r>
              <a:rPr lang="sl-SI" dirty="0">
                <a:hlinkClick r:id="rId2"/>
              </a:rPr>
              <a:t>http://venzazdravje.uirs.si/</a:t>
            </a:r>
            <a:r>
              <a:rPr lang="sl-SI" dirty="0"/>
              <a:t>)</a:t>
            </a:r>
            <a:endParaRPr lang="sl-SI" dirty="0">
              <a:sym typeface="Wingdings" panose="05000000000000000000" pitchFamily="2" charset="2"/>
            </a:endParaRPr>
          </a:p>
          <a:p>
            <a:endParaRPr lang="sl-SI" dirty="0"/>
          </a:p>
        </p:txBody>
      </p:sp>
      <p:pic>
        <p:nvPicPr>
          <p:cNvPr id="7" name="Označba mesta vsebine 9" descr="Slika, ki vsebuje besede besedilo, trava, drevo, zunanje&#10;&#10;Opis je samodejno ustvarjen">
            <a:extLst>
              <a:ext uri="{FF2B5EF4-FFF2-40B4-BE49-F238E27FC236}">
                <a16:creationId xmlns:a16="http://schemas.microsoft.com/office/drawing/2014/main" id="{516CDCA7-B806-4EE6-B5BF-23D9A055C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303" y="2630867"/>
            <a:ext cx="2366785" cy="274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19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4424431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dirty="0">
                <a:solidFill>
                  <a:schemeClr val="tx1"/>
                </a:solidFill>
                <a:latin typeface="Museo 500" panose="02000000000000000000" pitchFamily="50" charset="-18"/>
              </a:rPr>
              <a:t>Luka Škulj</a:t>
            </a:r>
          </a:p>
          <a:p>
            <a:r>
              <a:rPr lang="sl-SI" dirty="0">
                <a:solidFill>
                  <a:schemeClr val="tx1"/>
                </a:solidFill>
                <a:latin typeface="Museo 300" panose="02000000000000000000" pitchFamily="50" charset="-18"/>
              </a:rPr>
              <a:t>Ministrstvo za infrastrukturo</a:t>
            </a:r>
            <a:endParaRPr lang="sl-SI" sz="10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04" y="326340"/>
            <a:ext cx="5510393" cy="1566240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sp>
        <p:nvSpPr>
          <p:cNvPr id="2" name="Elipsa 1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424053" y="738000"/>
            <a:ext cx="6120000" cy="612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r>
              <a:rPr lang="sl-SI" sz="1200" dirty="0">
                <a:solidFill>
                  <a:schemeClr val="tx1"/>
                </a:solidFill>
                <a:latin typeface="Museo 300" panose="02000000000000000000" pitchFamily="50" charset="-18"/>
              </a:rPr>
              <a:t>Potujoča razstava </a:t>
            </a:r>
            <a:r>
              <a:rPr lang="sl-SI" sz="1200" dirty="0" err="1">
                <a:solidFill>
                  <a:schemeClr val="tx1"/>
                </a:solidFill>
                <a:latin typeface="Museo 300" panose="02000000000000000000" pitchFamily="50" charset="-18"/>
              </a:rPr>
              <a:t>Sniške</a:t>
            </a:r>
            <a:r>
              <a:rPr lang="sl-SI" sz="1200" dirty="0">
                <a:solidFill>
                  <a:schemeClr val="tx1"/>
                </a:solidFill>
                <a:latin typeface="Museo 300" panose="02000000000000000000" pitchFamily="50" charset="-18"/>
              </a:rPr>
              <a:t> Gare; avtor fotografije: Gorazd Kavčič, 2020</a:t>
            </a:r>
            <a:endParaRPr lang="en-GB" sz="12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1388468" y="2119062"/>
            <a:ext cx="40354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sl-SI" sz="3200" b="1" dirty="0">
                <a:latin typeface="Museo 700" panose="02000000000000000000" pitchFamily="50" charset="-18"/>
              </a:rPr>
              <a:t>Javni razpis za sofinanciranje aktivnosti ETM 2021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353" y="2295907"/>
            <a:ext cx="5854700" cy="2914650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81556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26977" y="233602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sl-SI" dirty="0">
                <a:latin typeface="Arial" panose="020B0604020202020204" pitchFamily="34" charset="0"/>
                <a:cs typeface="Arial" panose="020B0604020202020204" pitchFamily="34" charset="0"/>
              </a:rPr>
              <a:t>Javni razpis za sofinanciranje aktivnosti Evropskega tedna mobilnosti 2021</a:t>
            </a:r>
          </a:p>
        </p:txBody>
      </p:sp>
      <p:grpSp>
        <p:nvGrpSpPr>
          <p:cNvPr id="4" name="Group 7"/>
          <p:cNvGrpSpPr/>
          <p:nvPr/>
        </p:nvGrpSpPr>
        <p:grpSpPr>
          <a:xfrm>
            <a:off x="2960197" y="969789"/>
            <a:ext cx="5877560" cy="296545"/>
            <a:chOff x="0" y="0"/>
            <a:chExt cx="5877560" cy="296545"/>
          </a:xfrm>
        </p:grpSpPr>
        <p:pic>
          <p:nvPicPr>
            <p:cNvPr id="5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1007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162843"/>
            <a:ext cx="10515600" cy="1325563"/>
          </a:xfrm>
        </p:spPr>
        <p:txBody>
          <a:bodyPr/>
          <a:lstStyle/>
          <a:p>
            <a:r>
              <a:rPr lang="sl-SI" dirty="0">
                <a:latin typeface="Arial" panose="020B0604020202020204" pitchFamily="34" charset="0"/>
                <a:cs typeface="Arial" panose="020B0604020202020204" pitchFamily="34" charset="0"/>
              </a:rPr>
              <a:t>ETM 2020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838200" y="2566634"/>
            <a:ext cx="5778731" cy="4351338"/>
          </a:xfrm>
        </p:spPr>
        <p:txBody>
          <a:bodyPr>
            <a:normAutofit/>
          </a:bodyPr>
          <a:lstStyle/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Prijavljene občine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Višina sofinanciranja in poraba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Aktivna udeležba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Komuniciranje z javnostjo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Aktivnosti</a:t>
            </a:r>
            <a:endParaRPr lang="sl-SI" sz="3600" dirty="0"/>
          </a:p>
          <a:p>
            <a:endParaRPr lang="sl-SI" dirty="0"/>
          </a:p>
          <a:p>
            <a:endParaRPr lang="sl-SI" dirty="0"/>
          </a:p>
        </p:txBody>
      </p:sp>
      <p:grpSp>
        <p:nvGrpSpPr>
          <p:cNvPr id="4" name="Group 7"/>
          <p:cNvGrpSpPr/>
          <p:nvPr/>
        </p:nvGrpSpPr>
        <p:grpSpPr>
          <a:xfrm>
            <a:off x="3157220" y="534907"/>
            <a:ext cx="5877560" cy="296545"/>
            <a:chOff x="0" y="0"/>
            <a:chExt cx="5877560" cy="296545"/>
          </a:xfrm>
        </p:grpSpPr>
        <p:pic>
          <p:nvPicPr>
            <p:cNvPr id="5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  <p:pic>
        <p:nvPicPr>
          <p:cNvPr id="1026" name="Picture 2" descr="etm pos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4" y="864037"/>
            <a:ext cx="4354286" cy="59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38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2">
            <a:extLst>
              <a:ext uri="{FF2B5EF4-FFF2-40B4-BE49-F238E27FC236}">
                <a16:creationId xmlns:a16="http://schemas.microsoft.com/office/drawing/2014/main" id="{730FE063-308B-4979-81B7-F13CFC77A946}"/>
              </a:ext>
            </a:extLst>
          </p:cNvPr>
          <p:cNvGraphicFramePr>
            <a:graphicFrameLocks/>
          </p:cNvGraphicFramePr>
          <p:nvPr/>
        </p:nvGraphicFramePr>
        <p:xfrm>
          <a:off x="80387" y="1126374"/>
          <a:ext cx="7680960" cy="5731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7"/>
          <p:cNvGrpSpPr/>
          <p:nvPr/>
        </p:nvGrpSpPr>
        <p:grpSpPr>
          <a:xfrm>
            <a:off x="3256973" y="421148"/>
            <a:ext cx="5877560" cy="296545"/>
            <a:chOff x="0" y="0"/>
            <a:chExt cx="5877560" cy="296545"/>
          </a:xfrm>
        </p:grpSpPr>
        <p:pic>
          <p:nvPicPr>
            <p:cNvPr id="6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  <p:sp>
        <p:nvSpPr>
          <p:cNvPr id="10" name="Označba mesta besedila 9"/>
          <p:cNvSpPr>
            <a:spLocks noGrp="1"/>
          </p:cNvSpPr>
          <p:nvPr>
            <p:ph type="body" sz="half" idx="2"/>
          </p:nvPr>
        </p:nvSpPr>
        <p:spPr>
          <a:xfrm>
            <a:off x="7860753" y="1126374"/>
            <a:ext cx="4331247" cy="5731626"/>
          </a:xfrm>
        </p:spPr>
        <p:txBody>
          <a:bodyPr>
            <a:normAutofit/>
          </a:bodyPr>
          <a:lstStyle/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A - Vključevanje lokalnega gospodarstva v promocijo aktivnosti ETM 2020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B - Delavnice o trajnostni mobilnosti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C - Organizacija dogodkov z uporabo JPP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D – </a:t>
            </a:r>
            <a:r>
              <a:rPr lang="sl-SI" sz="2400" dirty="0" err="1">
                <a:latin typeface="Arial" panose="020B0604020202020204" pitchFamily="34" charset="0"/>
                <a:cs typeface="Arial" panose="020B0604020202020204" pitchFamily="34" charset="0"/>
              </a:rPr>
              <a:t>Pešbus</a:t>
            </a:r>
            <a:endParaRPr lang="sl-SI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E – Peš kažipoti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F – Šolska ulica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G – Park(</a:t>
            </a:r>
            <a:r>
              <a:rPr lang="sl-SI" sz="2400" dirty="0" err="1">
                <a:latin typeface="Arial" panose="020B0604020202020204" pitchFamily="34" charset="0"/>
                <a:cs typeface="Arial" panose="020B0604020202020204" pitchFamily="34" charset="0"/>
              </a:rPr>
              <a:t>irni</a:t>
            </a:r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) dan</a:t>
            </a:r>
          </a:p>
          <a:p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H – Otroci in javni prostor</a:t>
            </a:r>
          </a:p>
        </p:txBody>
      </p:sp>
    </p:spTree>
    <p:extLst>
      <p:ext uri="{BB962C8B-B14F-4D97-AF65-F5344CB8AC3E}">
        <p14:creationId xmlns:p14="http://schemas.microsoft.com/office/powerpoint/2010/main" val="284726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značba mesta slike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5" r="19225"/>
          <a:stretch>
            <a:fillRect/>
          </a:stretch>
        </p:blipFill>
        <p:spPr>
          <a:xfrm>
            <a:off x="1896503" y="0"/>
            <a:ext cx="8685311" cy="6858000"/>
          </a:xfrm>
        </p:spPr>
      </p:pic>
      <p:grpSp>
        <p:nvGrpSpPr>
          <p:cNvPr id="8" name="Group 7"/>
          <p:cNvGrpSpPr/>
          <p:nvPr/>
        </p:nvGrpSpPr>
        <p:grpSpPr>
          <a:xfrm rot="16200000">
            <a:off x="-1867179" y="3280727"/>
            <a:ext cx="5877560" cy="296545"/>
            <a:chOff x="0" y="0"/>
            <a:chExt cx="5877560" cy="296545"/>
          </a:xfrm>
        </p:grpSpPr>
        <p:pic>
          <p:nvPicPr>
            <p:cNvPr id="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7195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značba mesta slike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1642314" y="0"/>
            <a:ext cx="10549686" cy="8330128"/>
          </a:xfrm>
        </p:spPr>
      </p:pic>
      <p:grpSp>
        <p:nvGrpSpPr>
          <p:cNvPr id="6" name="Group 7"/>
          <p:cNvGrpSpPr/>
          <p:nvPr/>
        </p:nvGrpSpPr>
        <p:grpSpPr>
          <a:xfrm rot="16200000">
            <a:off x="-2098992" y="3247708"/>
            <a:ext cx="5877560" cy="296545"/>
            <a:chOff x="0" y="0"/>
            <a:chExt cx="5877560" cy="296545"/>
          </a:xfrm>
        </p:grpSpPr>
        <p:pic>
          <p:nvPicPr>
            <p:cNvPr id="7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83351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značba mesta slike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4" r="7764"/>
          <a:stretch>
            <a:fillRect/>
          </a:stretch>
        </p:blipFill>
        <p:spPr>
          <a:xfrm>
            <a:off x="1637880" y="0"/>
            <a:ext cx="8711921" cy="6879012"/>
          </a:xfrm>
        </p:spPr>
      </p:pic>
      <p:grpSp>
        <p:nvGrpSpPr>
          <p:cNvPr id="6" name="Group 7"/>
          <p:cNvGrpSpPr/>
          <p:nvPr/>
        </p:nvGrpSpPr>
        <p:grpSpPr>
          <a:xfrm rot="16200000">
            <a:off x="-2247265" y="3247708"/>
            <a:ext cx="5877560" cy="296545"/>
            <a:chOff x="0" y="0"/>
            <a:chExt cx="5877560" cy="296545"/>
          </a:xfrm>
        </p:grpSpPr>
        <p:pic>
          <p:nvPicPr>
            <p:cNvPr id="7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9145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značba mesta slike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6" r="7826"/>
          <a:stretch>
            <a:fillRect/>
          </a:stretch>
        </p:blipFill>
        <p:spPr>
          <a:xfrm>
            <a:off x="1587639" y="0"/>
            <a:ext cx="8822453" cy="6966289"/>
          </a:xfrm>
        </p:spPr>
      </p:pic>
      <p:grpSp>
        <p:nvGrpSpPr>
          <p:cNvPr id="6" name="Group 7"/>
          <p:cNvGrpSpPr/>
          <p:nvPr/>
        </p:nvGrpSpPr>
        <p:grpSpPr>
          <a:xfrm rot="16200000">
            <a:off x="-2247265" y="3247708"/>
            <a:ext cx="5877560" cy="296545"/>
            <a:chOff x="0" y="0"/>
            <a:chExt cx="5877560" cy="296545"/>
          </a:xfrm>
        </p:grpSpPr>
        <p:pic>
          <p:nvPicPr>
            <p:cNvPr id="7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8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59438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162843"/>
            <a:ext cx="10515600" cy="1325563"/>
          </a:xfrm>
        </p:spPr>
        <p:txBody>
          <a:bodyPr/>
          <a:lstStyle/>
          <a:p>
            <a:r>
              <a:rPr lang="sl-SI" dirty="0">
                <a:latin typeface="Arial" panose="020B0604020202020204" pitchFamily="34" charset="0"/>
                <a:cs typeface="Arial" panose="020B0604020202020204" pitchFamily="34" charset="0"/>
              </a:rPr>
              <a:t>ETM 2021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538942" y="2710695"/>
            <a:ext cx="5778731" cy="4351338"/>
          </a:xfrm>
        </p:spPr>
        <p:txBody>
          <a:bodyPr>
            <a:normAutofit/>
          </a:bodyPr>
          <a:lstStyle/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Osvežene aktivnosti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Trajnejši ukrepi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Komuniciranje z javnostjo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Končno poročilo</a:t>
            </a:r>
          </a:p>
          <a:p>
            <a:r>
              <a:rPr lang="sl-SI" sz="3400" dirty="0">
                <a:latin typeface="Arial" panose="020B0604020202020204" pitchFamily="34" charset="0"/>
                <a:cs typeface="Arial" panose="020B0604020202020204" pitchFamily="34" charset="0"/>
              </a:rPr>
              <a:t>Poudarki in </a:t>
            </a:r>
            <a:r>
              <a:rPr lang="sl-SI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priporočila</a:t>
            </a:r>
          </a:p>
          <a:p>
            <a:r>
              <a:rPr lang="sl-SI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Dosegljivi na </a:t>
            </a:r>
            <a:r>
              <a:rPr lang="sl-SI" sz="3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mzi.etm@gov</a:t>
            </a:r>
            <a:r>
              <a:rPr lang="sl-SI" sz="3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.si</a:t>
            </a:r>
            <a:endParaRPr lang="sl-SI" sz="34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l-SI" sz="3600" dirty="0"/>
          </a:p>
          <a:p>
            <a:endParaRPr lang="sl-SI" dirty="0"/>
          </a:p>
          <a:p>
            <a:endParaRPr lang="sl-SI" dirty="0"/>
          </a:p>
        </p:txBody>
      </p:sp>
      <p:grpSp>
        <p:nvGrpSpPr>
          <p:cNvPr id="4" name="Group 7"/>
          <p:cNvGrpSpPr/>
          <p:nvPr/>
        </p:nvGrpSpPr>
        <p:grpSpPr>
          <a:xfrm>
            <a:off x="3157220" y="444634"/>
            <a:ext cx="5877560" cy="296545"/>
            <a:chOff x="0" y="0"/>
            <a:chExt cx="5877560" cy="296545"/>
          </a:xfrm>
        </p:grpSpPr>
        <p:pic>
          <p:nvPicPr>
            <p:cNvPr id="5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87470" cy="296545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2860"/>
              <a:ext cx="1686560" cy="203200"/>
            </a:xfrm>
            <a:prstGeom prst="rect">
              <a:avLst/>
            </a:prstGeom>
            <a:noFill/>
          </p:spPr>
        </p:pic>
      </p:grpSp>
      <p:grpSp>
        <p:nvGrpSpPr>
          <p:cNvPr id="8" name="Group 24">
            <a:extLst>
              <a:ext uri="{FF2B5EF4-FFF2-40B4-BE49-F238E27FC236}">
                <a16:creationId xmlns:a16="http://schemas.microsoft.com/office/drawing/2014/main" id="{D28DBE62-393C-47C8-A722-413B03180BF8}"/>
              </a:ext>
            </a:extLst>
          </p:cNvPr>
          <p:cNvGrpSpPr/>
          <p:nvPr/>
        </p:nvGrpSpPr>
        <p:grpSpPr>
          <a:xfrm>
            <a:off x="5004078" y="1737360"/>
            <a:ext cx="7001993" cy="1681853"/>
            <a:chOff x="3481042" y="4380675"/>
            <a:chExt cx="5483568" cy="1182820"/>
          </a:xfrm>
        </p:grpSpPr>
        <p:pic>
          <p:nvPicPr>
            <p:cNvPr id="9" name="Image 1" descr="10-Bus-connected.eps">
              <a:extLst>
                <a:ext uri="{FF2B5EF4-FFF2-40B4-BE49-F238E27FC236}">
                  <a16:creationId xmlns:a16="http://schemas.microsoft.com/office/drawing/2014/main" id="{0673A15A-6318-4006-8261-0A104548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1042" y="4380675"/>
              <a:ext cx="2397207" cy="1139326"/>
            </a:xfrm>
            <a:prstGeom prst="rect">
              <a:avLst/>
            </a:prstGeom>
          </p:spPr>
        </p:pic>
        <p:pic>
          <p:nvPicPr>
            <p:cNvPr id="10" name="Image 14" descr="01-SmartPedestrian.eps">
              <a:extLst>
                <a:ext uri="{FF2B5EF4-FFF2-40B4-BE49-F238E27FC236}">
                  <a16:creationId xmlns:a16="http://schemas.microsoft.com/office/drawing/2014/main" id="{A729D712-2454-4F6C-B8E0-2B452E996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6154" y="4776411"/>
              <a:ext cx="661052" cy="648174"/>
            </a:xfrm>
            <a:prstGeom prst="rect">
              <a:avLst/>
            </a:prstGeom>
          </p:spPr>
        </p:pic>
        <p:pic>
          <p:nvPicPr>
            <p:cNvPr id="11" name="Image 2" descr="12-ElectricCar_connected.eps">
              <a:extLst>
                <a:ext uri="{FF2B5EF4-FFF2-40B4-BE49-F238E27FC236}">
                  <a16:creationId xmlns:a16="http://schemas.microsoft.com/office/drawing/2014/main" id="{5B3EDFBF-37F7-4A8D-88B7-913BB2C7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033" y="4843395"/>
              <a:ext cx="1425623" cy="720100"/>
            </a:xfrm>
            <a:prstGeom prst="rect">
              <a:avLst/>
            </a:prstGeom>
          </p:spPr>
        </p:pic>
        <p:pic>
          <p:nvPicPr>
            <p:cNvPr id="12" name="Image 14" descr="01-SmartPedestrian.eps">
              <a:extLst>
                <a:ext uri="{FF2B5EF4-FFF2-40B4-BE49-F238E27FC236}">
                  <a16:creationId xmlns:a16="http://schemas.microsoft.com/office/drawing/2014/main" id="{FE3ED583-B367-477B-87DB-4AEB39765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558" y="4779470"/>
              <a:ext cx="661052" cy="648174"/>
            </a:xfrm>
            <a:prstGeom prst="rect">
              <a:avLst/>
            </a:prstGeom>
          </p:spPr>
        </p:pic>
      </p:grpSp>
      <p:pic>
        <p:nvPicPr>
          <p:cNvPr id="7" name="Slika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239" y="3846504"/>
            <a:ext cx="2628552" cy="236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0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Pravokotnik 3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0">
                <a:srgbClr val="CCF1FF"/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838199" y="1658154"/>
            <a:ext cx="7908431" cy="4678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l-SI" sz="2400" dirty="0">
                <a:latin typeface="Museo 700" panose="02000000000000000000" pitchFamily="50" charset="-18"/>
              </a:rPr>
              <a:t>ETM 2021 – tema, slogan, 20-letnica</a:t>
            </a:r>
            <a:br>
              <a:rPr lang="sl-SI" sz="2400" dirty="0">
                <a:latin typeface="Museo 700" panose="02000000000000000000" pitchFamily="50" charset="-18"/>
              </a:rPr>
            </a:br>
            <a:r>
              <a:rPr lang="sl-SI" sz="2000" dirty="0">
                <a:latin typeface="Museo 700" panose="02000000000000000000" pitchFamily="50" charset="-18"/>
              </a:rPr>
              <a:t>mag. Polona Demšar Mitrovič, Ministrstvo za infrastrukturo </a:t>
            </a:r>
            <a:endParaRPr lang="sl-SI" sz="2400" dirty="0">
              <a:latin typeface="Museo 700" panose="02000000000000000000" pitchFamily="50" charset="-18"/>
            </a:endParaRPr>
          </a:p>
          <a:p>
            <a:pPr lvl="1"/>
            <a:endParaRPr lang="sl-SI" sz="2000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l-SI" sz="2400" dirty="0">
                <a:latin typeface="Museo 700" panose="02000000000000000000" pitchFamily="50" charset="-18"/>
              </a:rPr>
              <a:t>Evropska nagrada za prometno varnost v mestih, ukrepi s področja prometne varnosti</a:t>
            </a:r>
            <a:r>
              <a:rPr lang="sl-SI" sz="2400" b="1" i="1" dirty="0">
                <a:latin typeface="Museo 700" panose="02000000000000000000" pitchFamily="50" charset="-18"/>
              </a:rPr>
              <a:t/>
            </a:r>
            <a:br>
              <a:rPr lang="sl-SI" sz="2400" b="1" i="1" dirty="0">
                <a:latin typeface="Museo 700" panose="02000000000000000000" pitchFamily="50" charset="-18"/>
              </a:rPr>
            </a:br>
            <a:r>
              <a:rPr lang="sl-SI" sz="2000" dirty="0">
                <a:latin typeface="Museo 700" panose="02000000000000000000" pitchFamily="50" charset="-18"/>
              </a:rPr>
              <a:t>dr. Mateja </a:t>
            </a:r>
            <a:r>
              <a:rPr lang="sl-SI" sz="2000" dirty="0" err="1">
                <a:latin typeface="Museo 700" panose="02000000000000000000" pitchFamily="50" charset="-18"/>
              </a:rPr>
              <a:t>Markl</a:t>
            </a:r>
            <a:r>
              <a:rPr lang="sl-SI" sz="2000" dirty="0">
                <a:latin typeface="Museo 700" panose="02000000000000000000" pitchFamily="50" charset="-18"/>
              </a:rPr>
              <a:t>, Javna agencija RS za varnost prometa</a:t>
            </a:r>
            <a:endParaRPr lang="sl-SI" sz="2000" b="1" i="1" dirty="0">
              <a:latin typeface="Museo 700" panose="02000000000000000000" pitchFamily="50" charset="-18"/>
            </a:endParaRPr>
          </a:p>
          <a:p>
            <a:pPr lvl="1"/>
            <a:endParaRPr lang="sl-SI" sz="2000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l-SI" sz="2400" dirty="0">
                <a:latin typeface="Museo 700" panose="02000000000000000000" pitchFamily="50" charset="-18"/>
              </a:rPr>
              <a:t>Dober tek Slovenija – Zdravo uživaj in več gibaj</a:t>
            </a:r>
            <a:r>
              <a:rPr lang="sl-SI" sz="2400" b="1" i="1" dirty="0">
                <a:latin typeface="Museo 700" panose="02000000000000000000" pitchFamily="50" charset="-18"/>
              </a:rPr>
              <a:t/>
            </a:r>
            <a:br>
              <a:rPr lang="sl-SI" sz="2400" b="1" i="1" dirty="0">
                <a:latin typeface="Museo 700" panose="02000000000000000000" pitchFamily="50" charset="-18"/>
              </a:rPr>
            </a:br>
            <a:r>
              <a:rPr lang="sl-SI" sz="2000" dirty="0">
                <a:latin typeface="Museo 700" panose="02000000000000000000" pitchFamily="50" charset="-18"/>
              </a:rPr>
              <a:t>mag. Janja Križman Miklavčič, Ministrstvo za zdravje</a:t>
            </a:r>
            <a:endParaRPr lang="sl-SI" sz="2000" b="1" i="1" dirty="0">
              <a:latin typeface="Museo 700" panose="02000000000000000000" pitchFamily="50" charset="-18"/>
            </a:endParaRPr>
          </a:p>
          <a:p>
            <a:pPr lvl="1"/>
            <a:endParaRPr lang="sl-SI" sz="2000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l-SI" sz="2400" dirty="0">
                <a:latin typeface="Museo 700" panose="02000000000000000000" pitchFamily="50" charset="-18"/>
              </a:rPr>
              <a:t>Javni razpis za sofinanciranje aktivnosti ETM 2021</a:t>
            </a:r>
            <a:r>
              <a:rPr lang="sl-SI" sz="2400" b="1" i="1" dirty="0">
                <a:latin typeface="Museo 700" panose="02000000000000000000" pitchFamily="50" charset="-18"/>
              </a:rPr>
              <a:t/>
            </a:r>
            <a:br>
              <a:rPr lang="sl-SI" sz="2400" b="1" i="1" dirty="0">
                <a:latin typeface="Museo 700" panose="02000000000000000000" pitchFamily="50" charset="-18"/>
              </a:rPr>
            </a:br>
            <a:r>
              <a:rPr lang="sl-SI" sz="2000" dirty="0">
                <a:latin typeface="Museo 700" panose="02000000000000000000" pitchFamily="50" charset="-18"/>
              </a:rPr>
              <a:t>Luka Škulj, Ministrstvo za infrastrukturo</a:t>
            </a:r>
            <a:endParaRPr lang="sl-SI" sz="2000" b="1" i="1" dirty="0">
              <a:latin typeface="Museo 700" panose="02000000000000000000" pitchFamily="50" charset="-18"/>
            </a:endParaRPr>
          </a:p>
        </p:txBody>
      </p:sp>
      <p:sp>
        <p:nvSpPr>
          <p:cNvPr id="6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365125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Evropski teden mobilnosti 2021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8465842" y="86648"/>
            <a:ext cx="3564879" cy="35648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75" y="1238906"/>
            <a:ext cx="2538611" cy="12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8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Pravokotnik 3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0">
                <a:srgbClr val="CCF1FF"/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838199" y="1658154"/>
            <a:ext cx="790843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dirty="0">
              <a:latin typeface="Museo 700" panose="02000000000000000000" pitchFamily="50" charset="-18"/>
            </a:endParaRPr>
          </a:p>
          <a:p>
            <a:pPr lvl="1"/>
            <a:endParaRPr lang="sl-SI" sz="2400" dirty="0" smtClean="0">
              <a:latin typeface="Museo 700" panose="02000000000000000000" pitchFamily="50" charset="-18"/>
            </a:endParaRPr>
          </a:p>
          <a:p>
            <a:pPr lvl="1"/>
            <a:r>
              <a:rPr lang="sl-SI" sz="2800" dirty="0" smtClean="0">
                <a:latin typeface="Museo 700" panose="02000000000000000000" pitchFamily="50" charset="-18"/>
              </a:rPr>
              <a:t>Čas </a:t>
            </a:r>
            <a:r>
              <a:rPr lang="sl-SI" sz="2800" dirty="0">
                <a:latin typeface="Museo 700" panose="02000000000000000000" pitchFamily="50" charset="-18"/>
              </a:rPr>
              <a:t>za razpravo in vaša vprašanja</a:t>
            </a:r>
          </a:p>
          <a:p>
            <a:pPr lvl="1"/>
            <a:endParaRPr lang="sl-SI" sz="2400" b="1" i="1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b="1" i="1" dirty="0">
              <a:latin typeface="Museo 700" panose="02000000000000000000" pitchFamily="50" charset="-18"/>
            </a:endParaRPr>
          </a:p>
          <a:p>
            <a:pPr lvl="1"/>
            <a:endParaRPr lang="sl-SI" sz="2000" b="1" i="1" dirty="0">
              <a:latin typeface="Museo 700" panose="02000000000000000000" pitchFamily="50" charset="-18"/>
            </a:endParaRPr>
          </a:p>
        </p:txBody>
      </p:sp>
      <p:sp>
        <p:nvSpPr>
          <p:cNvPr id="6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365125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Evropski teden mobilnosti 2021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968972" y="541898"/>
            <a:ext cx="5642123" cy="56421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pPr algn="ctr"/>
            <a:endParaRPr lang="sl-SI" dirty="0">
              <a:solidFill>
                <a:schemeClr val="tx1"/>
              </a:solidFill>
              <a:latin typeface="Museo 300" panose="02000000000000000000" pitchFamily="50" charset="-18"/>
            </a:endParaRPr>
          </a:p>
          <a:p>
            <a:r>
              <a:rPr lang="sl-SI" sz="1200" dirty="0" err="1">
                <a:solidFill>
                  <a:schemeClr val="tx1"/>
                </a:solidFill>
                <a:latin typeface="Museo 300" panose="02000000000000000000" pitchFamily="50" charset="-18"/>
              </a:rPr>
              <a:t>Pešbus</a:t>
            </a:r>
            <a:r>
              <a:rPr lang="sl-SI" sz="1200" dirty="0">
                <a:solidFill>
                  <a:schemeClr val="tx1"/>
                </a:solidFill>
                <a:latin typeface="Museo 300" panose="02000000000000000000" pitchFamily="50" charset="-18"/>
              </a:rPr>
              <a:t> v Črni na Koroškem poteka v vseh vremenskih razmerah, avtor fotografije Občina Črna na Koroškem, 2020</a:t>
            </a:r>
            <a:endParaRPr lang="en-GB" sz="12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8" name="Označba mesta vsebine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632" y="2375866"/>
            <a:ext cx="5949950" cy="2127250"/>
          </a:xfr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4605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Pravokotnik 3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0">
                <a:srgbClr val="CCF1FF"/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838199" y="1658154"/>
            <a:ext cx="790843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dirty="0">
              <a:latin typeface="Museo 700" panose="02000000000000000000" pitchFamily="50" charset="-18"/>
            </a:endParaRPr>
          </a:p>
          <a:p>
            <a:pPr lvl="1"/>
            <a:endParaRPr lang="sl-SI" sz="2400" dirty="0">
              <a:latin typeface="Museo 700" panose="02000000000000000000" pitchFamily="50" charset="-18"/>
            </a:endParaRPr>
          </a:p>
          <a:p>
            <a:pPr lvl="1"/>
            <a:r>
              <a:rPr lang="sl-SI" sz="2800" dirty="0">
                <a:latin typeface="Museo 700" panose="02000000000000000000" pitchFamily="50" charset="-18"/>
              </a:rPr>
              <a:t>Hvala za vašo pozornost!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b="1" i="1" dirty="0">
              <a:latin typeface="Museo 700" panose="02000000000000000000" pitchFamily="50" charset="-18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l-SI" sz="2400" b="1" i="1" dirty="0">
              <a:latin typeface="Museo 700" panose="02000000000000000000" pitchFamily="50" charset="-18"/>
            </a:endParaRPr>
          </a:p>
          <a:p>
            <a:pPr lvl="1"/>
            <a:endParaRPr lang="sl-SI" sz="2000" b="1" i="1" dirty="0">
              <a:latin typeface="Museo 700" panose="02000000000000000000" pitchFamily="50" charset="-18"/>
            </a:endParaRPr>
          </a:p>
        </p:txBody>
      </p:sp>
      <p:sp>
        <p:nvSpPr>
          <p:cNvPr id="6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365125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3200" dirty="0">
                <a:solidFill>
                  <a:schemeClr val="tx1"/>
                </a:solidFill>
                <a:latin typeface="Museo 500" panose="02000000000000000000" pitchFamily="50" charset="-18"/>
              </a:rPr>
              <a:t>Evropski teden mobilnosti 2021</a:t>
            </a:r>
            <a:endParaRPr lang="sl-SI" sz="11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8465842" y="86648"/>
            <a:ext cx="3564879" cy="35648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9" name="Označba mesta vsebine 8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631" y="1415072"/>
            <a:ext cx="3003300" cy="908029"/>
          </a:xfrm>
        </p:spPr>
      </p:pic>
    </p:spTree>
    <p:extLst>
      <p:ext uri="{BB962C8B-B14F-4D97-AF65-F5344CB8AC3E}">
        <p14:creationId xmlns:p14="http://schemas.microsoft.com/office/powerpoint/2010/main" val="298682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19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4424431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dirty="0">
                <a:solidFill>
                  <a:schemeClr val="tx1"/>
                </a:solidFill>
                <a:latin typeface="Museo 500" panose="02000000000000000000" pitchFamily="50" charset="-18"/>
              </a:rPr>
              <a:t>mag. Polona Demšar Mitrovič</a:t>
            </a:r>
          </a:p>
          <a:p>
            <a:r>
              <a:rPr lang="sl-SI" dirty="0">
                <a:solidFill>
                  <a:schemeClr val="tx1"/>
                </a:solidFill>
                <a:latin typeface="Museo 300" panose="02000000000000000000" pitchFamily="50" charset="-18"/>
              </a:rPr>
              <a:t>Ministrstvo za infrastrukturo</a:t>
            </a:r>
            <a:endParaRPr lang="sl-SI" sz="10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04" y="326340"/>
            <a:ext cx="5510393" cy="1566240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sp>
        <p:nvSpPr>
          <p:cNvPr id="2" name="Elipsa 1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424053" y="738000"/>
            <a:ext cx="6120000" cy="612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1388468" y="2119062"/>
            <a:ext cx="4035425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sl-SI" sz="3200" b="1" dirty="0">
                <a:latin typeface="Museo 700" panose="02000000000000000000" pitchFamily="50" charset="-18"/>
              </a:rPr>
              <a:t>Evropski teden mobilnosti 2021 – tema, slogan, </a:t>
            </a:r>
          </a:p>
          <a:p>
            <a:r>
              <a:rPr lang="sl-SI" sz="3200" b="1" dirty="0">
                <a:latin typeface="Museo 700" panose="02000000000000000000" pitchFamily="50" charset="-18"/>
              </a:rPr>
              <a:t>20-letnica</a:t>
            </a: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516" y="3135705"/>
            <a:ext cx="4381073" cy="132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1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9667B1-526C-43A3-8B14-758268E47C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6642" y="1052670"/>
            <a:ext cx="8741359" cy="4635687"/>
          </a:xfrm>
        </p:spPr>
        <p:txBody>
          <a:bodyPr anchor="t"/>
          <a:lstStyle/>
          <a:p>
            <a:pPr marL="0" indent="0">
              <a:buNone/>
            </a:pPr>
            <a:r>
              <a:rPr lang="sl-SI" sz="3200" b="1" dirty="0">
                <a:latin typeface="Arial"/>
                <a:cs typeface="Arial"/>
              </a:rPr>
              <a:t>POUDARKI ETM 2021</a:t>
            </a:r>
          </a:p>
          <a:p>
            <a:pPr marL="0" indent="0">
              <a:buNone/>
            </a:pPr>
            <a:endParaRPr lang="sl-SI" sz="1800" b="1" dirty="0">
              <a:latin typeface="Arial"/>
              <a:cs typeface="Arial"/>
            </a:endParaRPr>
          </a:p>
          <a:p>
            <a:r>
              <a:rPr lang="sl-SI" sz="2400" dirty="0">
                <a:latin typeface="Arial"/>
                <a:cs typeface="Arial"/>
              </a:rPr>
              <a:t>TEMA</a:t>
            </a:r>
          </a:p>
          <a:p>
            <a:pPr marL="0" indent="0">
              <a:buNone/>
            </a:pPr>
            <a:r>
              <a:rPr lang="sl-SI" sz="2400" b="1" dirty="0">
                <a:latin typeface="Arial"/>
                <a:cs typeface="Arial"/>
              </a:rPr>
              <a:t>Varno in zdravo s trajnostno mobilnostjo</a:t>
            </a:r>
          </a:p>
          <a:p>
            <a:pPr marL="0" indent="0">
              <a:buNone/>
            </a:pPr>
            <a:endParaRPr lang="sl-SI" sz="1800" b="1" dirty="0">
              <a:latin typeface="Arial"/>
              <a:cs typeface="Arial"/>
            </a:endParaRPr>
          </a:p>
          <a:p>
            <a:r>
              <a:rPr lang="sl-SI" sz="2400" dirty="0">
                <a:latin typeface="Arial"/>
                <a:cs typeface="Arial"/>
              </a:rPr>
              <a:t>SLOGAN</a:t>
            </a:r>
          </a:p>
          <a:p>
            <a:pPr marL="0" indent="0">
              <a:buNone/>
            </a:pPr>
            <a:r>
              <a:rPr lang="sl-SI" sz="2400" b="1" dirty="0">
                <a:latin typeface="Arial"/>
                <a:cs typeface="Arial"/>
              </a:rPr>
              <a:t>Živi zdravo. Potuj trajnostno.</a:t>
            </a:r>
          </a:p>
          <a:p>
            <a:pPr marL="0" indent="0">
              <a:buNone/>
            </a:pPr>
            <a:endParaRPr lang="sl-SI" sz="1800" b="1" dirty="0">
              <a:latin typeface="Arial"/>
              <a:cs typeface="Arial"/>
            </a:endParaRPr>
          </a:p>
          <a:p>
            <a:r>
              <a:rPr lang="sl-SI" sz="2400" dirty="0">
                <a:latin typeface="Arial"/>
                <a:cs typeface="Arial"/>
              </a:rPr>
              <a:t>20-LETNICA ETM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sl-SI" sz="2400" b="1" dirty="0"/>
              <a:t>Dosežki, načrti za prihodnost</a:t>
            </a:r>
            <a:endParaRPr lang="nl-NL" sz="2400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9ECF7F9-9660-472C-BC7E-5143B14F3145}"/>
              </a:ext>
            </a:extLst>
          </p:cNvPr>
          <p:cNvGrpSpPr/>
          <p:nvPr/>
        </p:nvGrpSpPr>
        <p:grpSpPr bwMode="gray">
          <a:xfrm>
            <a:off x="1959823" y="168814"/>
            <a:ext cx="3569180" cy="451797"/>
            <a:chOff x="435823" y="168813"/>
            <a:chExt cx="3569180" cy="4517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D5F599-13B5-40B7-AF56-FB6B8B4B1278}"/>
                </a:ext>
              </a:extLst>
            </p:cNvPr>
            <p:cNvSpPr txBox="1"/>
            <p:nvPr userDrawn="1"/>
          </p:nvSpPr>
          <p:spPr bwMode="gray">
            <a:xfrm>
              <a:off x="452556" y="168813"/>
              <a:ext cx="355244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sl-SI" sz="2000" spc="-150" dirty="0" err="1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VROPSKI</a:t>
              </a:r>
              <a:r>
                <a:rPr lang="sl-SI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TEDEN</a:t>
              </a:r>
              <a:r>
                <a:rPr lang="sl-SI" sz="2000" b="1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MOBILNOSTI</a:t>
              </a:r>
              <a:endParaRPr lang="en-GB" sz="2000" b="1" spc="-15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383BE1-3662-42E4-A9E9-D606AE7FDE6F}"/>
                </a:ext>
              </a:extLst>
            </p:cNvPr>
            <p:cNvSpPr txBox="1"/>
            <p:nvPr userDrawn="1"/>
          </p:nvSpPr>
          <p:spPr bwMode="gray">
            <a:xfrm>
              <a:off x="435823" y="435944"/>
              <a:ext cx="193963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16.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22. SEPTEMBER 20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en-GB" sz="120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0265B20-A1C9-48EB-9A85-5E356539CA8D}"/>
              </a:ext>
            </a:extLst>
          </p:cNvPr>
          <p:cNvSpPr txBox="1"/>
          <p:nvPr userDrawn="1"/>
        </p:nvSpPr>
        <p:spPr>
          <a:xfrm>
            <a:off x="2063440" y="6432705"/>
            <a:ext cx="147636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sl-SI" sz="1100" dirty="0">
                <a:solidFill>
                  <a:srgbClr val="E579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www.tedenmobilnosti.si</a:t>
            </a:r>
            <a:endParaRPr lang="en-GB" sz="1100" dirty="0">
              <a:solidFill>
                <a:srgbClr val="E579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8DBE62-393C-47C8-A722-413B03180BF8}"/>
              </a:ext>
            </a:extLst>
          </p:cNvPr>
          <p:cNvGrpSpPr/>
          <p:nvPr/>
        </p:nvGrpSpPr>
        <p:grpSpPr>
          <a:xfrm>
            <a:off x="4871831" y="5766810"/>
            <a:ext cx="4408221" cy="950865"/>
            <a:chOff x="3481042" y="4380675"/>
            <a:chExt cx="5483568" cy="1182820"/>
          </a:xfrm>
        </p:grpSpPr>
        <p:pic>
          <p:nvPicPr>
            <p:cNvPr id="26" name="Image 1" descr="10-Bus-connected.eps">
              <a:extLst>
                <a:ext uri="{FF2B5EF4-FFF2-40B4-BE49-F238E27FC236}">
                  <a16:creationId xmlns:a16="http://schemas.microsoft.com/office/drawing/2014/main" id="{0673A15A-6318-4006-8261-0A104548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1042" y="4380675"/>
              <a:ext cx="2397207" cy="1139326"/>
            </a:xfrm>
            <a:prstGeom prst="rect">
              <a:avLst/>
            </a:prstGeom>
          </p:spPr>
        </p:pic>
        <p:pic>
          <p:nvPicPr>
            <p:cNvPr id="27" name="Image 14" descr="01-SmartPedestrian.eps">
              <a:extLst>
                <a:ext uri="{FF2B5EF4-FFF2-40B4-BE49-F238E27FC236}">
                  <a16:creationId xmlns:a16="http://schemas.microsoft.com/office/drawing/2014/main" id="{A729D712-2454-4F6C-B8E0-2B452E996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6154" y="4776411"/>
              <a:ext cx="661052" cy="648174"/>
            </a:xfrm>
            <a:prstGeom prst="rect">
              <a:avLst/>
            </a:prstGeom>
          </p:spPr>
        </p:pic>
        <p:pic>
          <p:nvPicPr>
            <p:cNvPr id="28" name="Image 2" descr="12-ElectricCar_connected.eps">
              <a:extLst>
                <a:ext uri="{FF2B5EF4-FFF2-40B4-BE49-F238E27FC236}">
                  <a16:creationId xmlns:a16="http://schemas.microsoft.com/office/drawing/2014/main" id="{5B3EDFBF-37F7-4A8D-88B7-913BB2C7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033" y="4843395"/>
              <a:ext cx="1425623" cy="720100"/>
            </a:xfrm>
            <a:prstGeom prst="rect">
              <a:avLst/>
            </a:prstGeom>
          </p:spPr>
        </p:pic>
        <p:pic>
          <p:nvPicPr>
            <p:cNvPr id="29" name="Image 14" descr="01-SmartPedestrian.eps">
              <a:extLst>
                <a:ext uri="{FF2B5EF4-FFF2-40B4-BE49-F238E27FC236}">
                  <a16:creationId xmlns:a16="http://schemas.microsoft.com/office/drawing/2014/main" id="{FE3ED583-B367-477B-87DB-4AEB39765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558" y="4779470"/>
              <a:ext cx="661052" cy="648174"/>
            </a:xfrm>
            <a:prstGeom prst="rect">
              <a:avLst/>
            </a:prstGeom>
          </p:spPr>
        </p:pic>
      </p:grpSp>
      <p:pic>
        <p:nvPicPr>
          <p:cNvPr id="20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21" y="6242571"/>
            <a:ext cx="537845" cy="359410"/>
          </a:xfrm>
          <a:prstGeom prst="rect">
            <a:avLst/>
          </a:prstGeom>
          <a:noFill/>
        </p:spPr>
      </p:pic>
      <p:pic>
        <p:nvPicPr>
          <p:cNvPr id="19" name="Picture 18" descr="logotipi_ETM_2015">
            <a:extLst>
              <a:ext uri="{FF2B5EF4-FFF2-40B4-BE49-F238E27FC236}">
                <a16:creationId xmlns:a16="http://schemas.microsoft.com/office/drawing/2014/main" id="{F4617735-A7F9-4722-8BFC-D6D02FF7B3B3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6557" y="6125402"/>
            <a:ext cx="1815465" cy="233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996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9667B1-526C-43A3-8B14-758268E47C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6642" y="1052670"/>
            <a:ext cx="8741359" cy="4635687"/>
          </a:xfrm>
        </p:spPr>
        <p:txBody>
          <a:bodyPr anchor="t"/>
          <a:lstStyle/>
          <a:p>
            <a:pPr marL="0" indent="0">
              <a:buNone/>
            </a:pPr>
            <a:r>
              <a:rPr lang="sl-SI" sz="2800" b="1" dirty="0">
                <a:latin typeface="Arial"/>
                <a:cs typeface="Arial"/>
              </a:rPr>
              <a:t>TEMA ETM 2021 - Varno in zdravo s trajnostno mobilnostjo.</a:t>
            </a:r>
          </a:p>
          <a:p>
            <a:pPr marL="0" indent="0">
              <a:buNone/>
            </a:pPr>
            <a:endParaRPr lang="sl-SI" sz="2400" b="1" dirty="0">
              <a:latin typeface="Arial"/>
              <a:cs typeface="Arial"/>
            </a:endParaRPr>
          </a:p>
          <a:p>
            <a:r>
              <a:rPr lang="sl-SI" sz="2400" dirty="0"/>
              <a:t>Tema je širša od slogana in poleg zdravja posebej izpostavlja varnost v prometu.</a:t>
            </a:r>
          </a:p>
          <a:p>
            <a:pPr marL="0" indent="0">
              <a:buNone/>
            </a:pPr>
            <a:endParaRPr lang="sl-SI" sz="1800" dirty="0"/>
          </a:p>
          <a:p>
            <a:r>
              <a:rPr lang="sl-SI" sz="2400" dirty="0"/>
              <a:t>Preplet aktivnosti celostnega prometnega načrtovanja, prostorskega načrtovanja, aktivnosti s področja prometne varnosti in aktivne mobilnosti s poudarkom na zdravju.</a:t>
            </a:r>
          </a:p>
          <a:p>
            <a:pPr marL="0" indent="0">
              <a:buNone/>
            </a:pPr>
            <a:endParaRPr lang="nl-NL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9ECF7F9-9660-472C-BC7E-5143B14F3145}"/>
              </a:ext>
            </a:extLst>
          </p:cNvPr>
          <p:cNvGrpSpPr/>
          <p:nvPr/>
        </p:nvGrpSpPr>
        <p:grpSpPr bwMode="gray">
          <a:xfrm>
            <a:off x="1959823" y="168814"/>
            <a:ext cx="3569180" cy="451797"/>
            <a:chOff x="435823" y="168813"/>
            <a:chExt cx="3569180" cy="4517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D5F599-13B5-40B7-AF56-FB6B8B4B1278}"/>
                </a:ext>
              </a:extLst>
            </p:cNvPr>
            <p:cNvSpPr txBox="1"/>
            <p:nvPr userDrawn="1"/>
          </p:nvSpPr>
          <p:spPr bwMode="gray">
            <a:xfrm>
              <a:off x="452556" y="168813"/>
              <a:ext cx="355244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sl-SI" sz="2000" spc="-150" dirty="0" err="1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VROPSKI</a:t>
              </a:r>
              <a:r>
                <a:rPr lang="sl-SI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TEDEN</a:t>
              </a:r>
              <a:r>
                <a:rPr lang="sl-SI" sz="2000" b="1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MOBILNOSTI</a:t>
              </a:r>
              <a:endParaRPr lang="en-GB" sz="2000" b="1" spc="-15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383BE1-3662-42E4-A9E9-D606AE7FDE6F}"/>
                </a:ext>
              </a:extLst>
            </p:cNvPr>
            <p:cNvSpPr txBox="1"/>
            <p:nvPr userDrawn="1"/>
          </p:nvSpPr>
          <p:spPr bwMode="gray">
            <a:xfrm>
              <a:off x="435823" y="435944"/>
              <a:ext cx="193963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16.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22. SEPTEMBER 20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en-GB" sz="120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0265B20-A1C9-48EB-9A85-5E356539CA8D}"/>
              </a:ext>
            </a:extLst>
          </p:cNvPr>
          <p:cNvSpPr txBox="1"/>
          <p:nvPr userDrawn="1"/>
        </p:nvSpPr>
        <p:spPr>
          <a:xfrm>
            <a:off x="2063440" y="6432705"/>
            <a:ext cx="147636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sl-SI" sz="1100" dirty="0">
                <a:solidFill>
                  <a:srgbClr val="E579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www.tedenmobilnosti.si</a:t>
            </a:r>
            <a:endParaRPr lang="en-GB" sz="1100" dirty="0">
              <a:solidFill>
                <a:srgbClr val="E579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8DBE62-393C-47C8-A722-413B03180BF8}"/>
              </a:ext>
            </a:extLst>
          </p:cNvPr>
          <p:cNvGrpSpPr/>
          <p:nvPr/>
        </p:nvGrpSpPr>
        <p:grpSpPr>
          <a:xfrm>
            <a:off x="4871831" y="5766810"/>
            <a:ext cx="4408221" cy="950865"/>
            <a:chOff x="3481042" y="4380675"/>
            <a:chExt cx="5483568" cy="1182820"/>
          </a:xfrm>
        </p:grpSpPr>
        <p:pic>
          <p:nvPicPr>
            <p:cNvPr id="26" name="Image 1" descr="10-Bus-connected.eps">
              <a:extLst>
                <a:ext uri="{FF2B5EF4-FFF2-40B4-BE49-F238E27FC236}">
                  <a16:creationId xmlns:a16="http://schemas.microsoft.com/office/drawing/2014/main" id="{0673A15A-6318-4006-8261-0A104548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1042" y="4380675"/>
              <a:ext cx="2397207" cy="1139326"/>
            </a:xfrm>
            <a:prstGeom prst="rect">
              <a:avLst/>
            </a:prstGeom>
          </p:spPr>
        </p:pic>
        <p:pic>
          <p:nvPicPr>
            <p:cNvPr id="27" name="Image 14" descr="01-SmartPedestrian.eps">
              <a:extLst>
                <a:ext uri="{FF2B5EF4-FFF2-40B4-BE49-F238E27FC236}">
                  <a16:creationId xmlns:a16="http://schemas.microsoft.com/office/drawing/2014/main" id="{A729D712-2454-4F6C-B8E0-2B452E996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6154" y="4776411"/>
              <a:ext cx="661052" cy="648174"/>
            </a:xfrm>
            <a:prstGeom prst="rect">
              <a:avLst/>
            </a:prstGeom>
          </p:spPr>
        </p:pic>
        <p:pic>
          <p:nvPicPr>
            <p:cNvPr id="28" name="Image 2" descr="12-ElectricCar_connected.eps">
              <a:extLst>
                <a:ext uri="{FF2B5EF4-FFF2-40B4-BE49-F238E27FC236}">
                  <a16:creationId xmlns:a16="http://schemas.microsoft.com/office/drawing/2014/main" id="{5B3EDFBF-37F7-4A8D-88B7-913BB2C7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033" y="4843395"/>
              <a:ext cx="1425623" cy="720100"/>
            </a:xfrm>
            <a:prstGeom prst="rect">
              <a:avLst/>
            </a:prstGeom>
          </p:spPr>
        </p:pic>
        <p:pic>
          <p:nvPicPr>
            <p:cNvPr id="29" name="Image 14" descr="01-SmartPedestrian.eps">
              <a:extLst>
                <a:ext uri="{FF2B5EF4-FFF2-40B4-BE49-F238E27FC236}">
                  <a16:creationId xmlns:a16="http://schemas.microsoft.com/office/drawing/2014/main" id="{FE3ED583-B367-477B-87DB-4AEB39765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558" y="4779470"/>
              <a:ext cx="661052" cy="648174"/>
            </a:xfrm>
            <a:prstGeom prst="rect">
              <a:avLst/>
            </a:prstGeom>
          </p:spPr>
        </p:pic>
      </p:grpSp>
      <p:pic>
        <p:nvPicPr>
          <p:cNvPr id="20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21" y="6242571"/>
            <a:ext cx="537845" cy="359410"/>
          </a:xfrm>
          <a:prstGeom prst="rect">
            <a:avLst/>
          </a:prstGeom>
          <a:noFill/>
        </p:spPr>
      </p:pic>
      <p:pic>
        <p:nvPicPr>
          <p:cNvPr id="19" name="Picture 18" descr="logotipi_ETM_2015">
            <a:extLst>
              <a:ext uri="{FF2B5EF4-FFF2-40B4-BE49-F238E27FC236}">
                <a16:creationId xmlns:a16="http://schemas.microsoft.com/office/drawing/2014/main" id="{F4617735-A7F9-4722-8BFC-D6D02FF7B3B3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6557" y="6125402"/>
            <a:ext cx="1815465" cy="233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6599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9667B1-526C-43A3-8B14-758268E47C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6642" y="1052670"/>
            <a:ext cx="8741359" cy="4635687"/>
          </a:xfrm>
        </p:spPr>
        <p:txBody>
          <a:bodyPr anchor="t"/>
          <a:lstStyle/>
          <a:p>
            <a:pPr marL="0" indent="0">
              <a:buNone/>
            </a:pPr>
            <a:r>
              <a:rPr lang="sl-SI" sz="2800" b="1" dirty="0">
                <a:latin typeface="Arial"/>
                <a:cs typeface="Arial"/>
              </a:rPr>
              <a:t>SLOGAN ETM 2021 – Živi zdravo. Potuj trajnostno.</a:t>
            </a:r>
          </a:p>
          <a:p>
            <a:pPr marL="0" indent="0">
              <a:buNone/>
            </a:pPr>
            <a:endParaRPr lang="sl-SI" sz="2400" b="1" dirty="0">
              <a:latin typeface="Arial"/>
              <a:cs typeface="Arial"/>
            </a:endParaRPr>
          </a:p>
          <a:p>
            <a:r>
              <a:rPr lang="sl-SI" sz="2400" dirty="0">
                <a:latin typeface="Arial"/>
                <a:cs typeface="Arial"/>
              </a:rPr>
              <a:t>Raziskave </a:t>
            </a:r>
            <a:r>
              <a:rPr lang="sl-SI" sz="2400" dirty="0" err="1">
                <a:latin typeface="Arial"/>
                <a:cs typeface="Arial"/>
              </a:rPr>
              <a:t>mobilnostnih</a:t>
            </a:r>
            <a:r>
              <a:rPr lang="sl-SI" sz="2400" dirty="0">
                <a:latin typeface="Arial"/>
                <a:cs typeface="Arial"/>
              </a:rPr>
              <a:t> navad kažejo močno korelacijo med potencialom za spreminjanje </a:t>
            </a:r>
            <a:r>
              <a:rPr lang="sl-SI" sz="2400" dirty="0" smtClean="0">
                <a:latin typeface="Arial"/>
                <a:cs typeface="Arial"/>
              </a:rPr>
              <a:t>potovalnih navad </a:t>
            </a:r>
            <a:r>
              <a:rPr lang="sl-SI" sz="2400" dirty="0">
                <a:latin typeface="Arial"/>
                <a:cs typeface="Arial"/>
              </a:rPr>
              <a:t>in zdravjem.</a:t>
            </a:r>
          </a:p>
          <a:p>
            <a:pPr marL="0" indent="0">
              <a:buNone/>
            </a:pPr>
            <a:endParaRPr lang="sl-SI" sz="1800" dirty="0">
              <a:latin typeface="Arial"/>
              <a:cs typeface="Arial"/>
            </a:endParaRPr>
          </a:p>
          <a:p>
            <a:r>
              <a:rPr lang="sl-SI" sz="2400" dirty="0">
                <a:latin typeface="Arial"/>
                <a:cs typeface="Arial"/>
              </a:rPr>
              <a:t>Ozaveščanje o pomenu zdravja v povezavi z aktivno mobilnostjo.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9ECF7F9-9660-472C-BC7E-5143B14F3145}"/>
              </a:ext>
            </a:extLst>
          </p:cNvPr>
          <p:cNvGrpSpPr/>
          <p:nvPr/>
        </p:nvGrpSpPr>
        <p:grpSpPr bwMode="gray">
          <a:xfrm>
            <a:off x="1959823" y="168814"/>
            <a:ext cx="3569180" cy="451797"/>
            <a:chOff x="435823" y="168813"/>
            <a:chExt cx="3569180" cy="4517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D5F599-13B5-40B7-AF56-FB6B8B4B1278}"/>
                </a:ext>
              </a:extLst>
            </p:cNvPr>
            <p:cNvSpPr txBox="1"/>
            <p:nvPr userDrawn="1"/>
          </p:nvSpPr>
          <p:spPr bwMode="gray">
            <a:xfrm>
              <a:off x="452556" y="168813"/>
              <a:ext cx="355244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sl-SI" sz="2000" spc="-150" dirty="0" err="1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VROPSKI</a:t>
              </a:r>
              <a:r>
                <a:rPr lang="sl-SI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TEDEN</a:t>
              </a:r>
              <a:r>
                <a:rPr lang="sl-SI" sz="2000" b="1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MOBILNOSTI</a:t>
              </a:r>
              <a:endParaRPr lang="en-GB" sz="2000" b="1" spc="-15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383BE1-3662-42E4-A9E9-D606AE7FDE6F}"/>
                </a:ext>
              </a:extLst>
            </p:cNvPr>
            <p:cNvSpPr txBox="1"/>
            <p:nvPr userDrawn="1"/>
          </p:nvSpPr>
          <p:spPr bwMode="gray">
            <a:xfrm>
              <a:off x="435823" y="435944"/>
              <a:ext cx="193963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16.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22. SEPTEMBER 20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en-GB" sz="120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0265B20-A1C9-48EB-9A85-5E356539CA8D}"/>
              </a:ext>
            </a:extLst>
          </p:cNvPr>
          <p:cNvSpPr txBox="1"/>
          <p:nvPr userDrawn="1"/>
        </p:nvSpPr>
        <p:spPr>
          <a:xfrm>
            <a:off x="2063440" y="6432705"/>
            <a:ext cx="147636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sl-SI" sz="1100" dirty="0">
                <a:solidFill>
                  <a:srgbClr val="E579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www.tedenmobilnosti.si</a:t>
            </a:r>
            <a:endParaRPr lang="en-GB" sz="1100" dirty="0">
              <a:solidFill>
                <a:srgbClr val="E579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8DBE62-393C-47C8-A722-413B03180BF8}"/>
              </a:ext>
            </a:extLst>
          </p:cNvPr>
          <p:cNvGrpSpPr/>
          <p:nvPr/>
        </p:nvGrpSpPr>
        <p:grpSpPr>
          <a:xfrm>
            <a:off x="4871831" y="5766810"/>
            <a:ext cx="4408221" cy="950865"/>
            <a:chOff x="3481042" y="4380675"/>
            <a:chExt cx="5483568" cy="1182820"/>
          </a:xfrm>
        </p:grpSpPr>
        <p:pic>
          <p:nvPicPr>
            <p:cNvPr id="26" name="Image 1" descr="10-Bus-connected.eps">
              <a:extLst>
                <a:ext uri="{FF2B5EF4-FFF2-40B4-BE49-F238E27FC236}">
                  <a16:creationId xmlns:a16="http://schemas.microsoft.com/office/drawing/2014/main" id="{0673A15A-6318-4006-8261-0A104548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1042" y="4380675"/>
              <a:ext cx="2397207" cy="1139326"/>
            </a:xfrm>
            <a:prstGeom prst="rect">
              <a:avLst/>
            </a:prstGeom>
          </p:spPr>
        </p:pic>
        <p:pic>
          <p:nvPicPr>
            <p:cNvPr id="27" name="Image 14" descr="01-SmartPedestrian.eps">
              <a:extLst>
                <a:ext uri="{FF2B5EF4-FFF2-40B4-BE49-F238E27FC236}">
                  <a16:creationId xmlns:a16="http://schemas.microsoft.com/office/drawing/2014/main" id="{A729D712-2454-4F6C-B8E0-2B452E996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6154" y="4776411"/>
              <a:ext cx="661052" cy="648174"/>
            </a:xfrm>
            <a:prstGeom prst="rect">
              <a:avLst/>
            </a:prstGeom>
          </p:spPr>
        </p:pic>
        <p:pic>
          <p:nvPicPr>
            <p:cNvPr id="28" name="Image 2" descr="12-ElectricCar_connected.eps">
              <a:extLst>
                <a:ext uri="{FF2B5EF4-FFF2-40B4-BE49-F238E27FC236}">
                  <a16:creationId xmlns:a16="http://schemas.microsoft.com/office/drawing/2014/main" id="{5B3EDFBF-37F7-4A8D-88B7-913BB2C7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033" y="4843395"/>
              <a:ext cx="1425623" cy="720100"/>
            </a:xfrm>
            <a:prstGeom prst="rect">
              <a:avLst/>
            </a:prstGeom>
          </p:spPr>
        </p:pic>
        <p:pic>
          <p:nvPicPr>
            <p:cNvPr id="29" name="Image 14" descr="01-SmartPedestrian.eps">
              <a:extLst>
                <a:ext uri="{FF2B5EF4-FFF2-40B4-BE49-F238E27FC236}">
                  <a16:creationId xmlns:a16="http://schemas.microsoft.com/office/drawing/2014/main" id="{FE3ED583-B367-477B-87DB-4AEB39765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558" y="4779470"/>
              <a:ext cx="661052" cy="648174"/>
            </a:xfrm>
            <a:prstGeom prst="rect">
              <a:avLst/>
            </a:prstGeom>
          </p:spPr>
        </p:pic>
      </p:grpSp>
      <p:pic>
        <p:nvPicPr>
          <p:cNvPr id="20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21" y="6242571"/>
            <a:ext cx="537845" cy="359410"/>
          </a:xfrm>
          <a:prstGeom prst="rect">
            <a:avLst/>
          </a:prstGeom>
          <a:noFill/>
        </p:spPr>
      </p:pic>
      <p:pic>
        <p:nvPicPr>
          <p:cNvPr id="19" name="Picture 18" descr="logotipi_ETM_2015">
            <a:extLst>
              <a:ext uri="{FF2B5EF4-FFF2-40B4-BE49-F238E27FC236}">
                <a16:creationId xmlns:a16="http://schemas.microsoft.com/office/drawing/2014/main" id="{F4617735-A7F9-4722-8BFC-D6D02FF7B3B3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6557" y="6125402"/>
            <a:ext cx="1815465" cy="233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258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3FCFF"/>
            </a:gs>
            <a:gs pos="100000">
              <a:srgbClr val="FFFFFF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79667B1-526C-43A3-8B14-758268E47C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6642" y="1052670"/>
            <a:ext cx="8741359" cy="4635687"/>
          </a:xfrm>
        </p:spPr>
        <p:txBody>
          <a:bodyPr anchor="t"/>
          <a:lstStyle/>
          <a:p>
            <a:pPr marL="0" indent="0">
              <a:buNone/>
            </a:pPr>
            <a:r>
              <a:rPr lang="sl-SI" sz="3200" b="1" dirty="0">
                <a:latin typeface="Arial"/>
                <a:cs typeface="Arial"/>
              </a:rPr>
              <a:t>20-LETNICA ETM 2021 - </a:t>
            </a:r>
            <a:r>
              <a:rPr lang="sl-SI" sz="3200" b="1" dirty="0"/>
              <a:t>Dosežki, načrti za prihodnost  </a:t>
            </a:r>
          </a:p>
          <a:p>
            <a:pPr marL="0" indent="0">
              <a:buNone/>
            </a:pPr>
            <a:r>
              <a:rPr lang="sl-SI" sz="2400" b="1" dirty="0"/>
              <a:t> </a:t>
            </a:r>
          </a:p>
          <a:p>
            <a:pPr marL="285750"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20 let dobrih praks.</a:t>
            </a:r>
          </a:p>
          <a:p>
            <a:pPr marL="285750"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Ambicioznejši načrti za prihodnost.</a:t>
            </a:r>
          </a:p>
          <a:p>
            <a:pPr marL="57150" lvl="1" indent="0">
              <a:spcBef>
                <a:spcPts val="600"/>
              </a:spcBef>
              <a:buNone/>
            </a:pPr>
            <a:endParaRPr lang="sl-SI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Vzporedni dogodek v času predsedovanja Slovenije Svetu EU - 19x sodelovale: Ljubljana, Maribor, Koper, Celje, Nova Gorica, Murska Sobota in Gornja Radgona.</a:t>
            </a:r>
          </a:p>
          <a:p>
            <a:pPr marL="57150" lvl="1" indent="0">
              <a:spcBef>
                <a:spcPts val="600"/>
              </a:spcBef>
              <a:buNone/>
            </a:pPr>
            <a:endParaRPr lang="sl-SI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l-SI" sz="2400" dirty="0">
                <a:latin typeface="Arial" panose="020B0604020202020204" pitchFamily="34" charset="0"/>
                <a:cs typeface="Arial" panose="020B0604020202020204" pitchFamily="34" charset="0"/>
              </a:rPr>
              <a:t>Usmeritve za aktivnosti ob 20-letnici ETM.</a:t>
            </a:r>
          </a:p>
          <a:p>
            <a:pPr marL="0" indent="0">
              <a:buNone/>
            </a:pPr>
            <a:endParaRPr lang="nl-NL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9ECF7F9-9660-472C-BC7E-5143B14F3145}"/>
              </a:ext>
            </a:extLst>
          </p:cNvPr>
          <p:cNvGrpSpPr/>
          <p:nvPr/>
        </p:nvGrpSpPr>
        <p:grpSpPr bwMode="gray">
          <a:xfrm>
            <a:off x="1959823" y="168814"/>
            <a:ext cx="3569180" cy="451797"/>
            <a:chOff x="435823" y="168813"/>
            <a:chExt cx="3569180" cy="45179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D5F599-13B5-40B7-AF56-FB6B8B4B1278}"/>
                </a:ext>
              </a:extLst>
            </p:cNvPr>
            <p:cNvSpPr txBox="1"/>
            <p:nvPr userDrawn="1"/>
          </p:nvSpPr>
          <p:spPr bwMode="gray">
            <a:xfrm>
              <a:off x="452556" y="168813"/>
              <a:ext cx="355244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sl-SI" sz="2000" spc="-150" dirty="0" err="1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VROPSKI</a:t>
              </a:r>
              <a:r>
                <a:rPr lang="sl-SI" sz="2000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TEDEN</a:t>
              </a:r>
              <a:r>
                <a:rPr lang="sl-SI" sz="2000" b="1" spc="-15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MOBILNOSTI</a:t>
              </a:r>
              <a:endParaRPr lang="en-GB" sz="2000" b="1" spc="-15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383BE1-3662-42E4-A9E9-D606AE7FDE6F}"/>
                </a:ext>
              </a:extLst>
            </p:cNvPr>
            <p:cNvSpPr txBox="1"/>
            <p:nvPr userDrawn="1"/>
          </p:nvSpPr>
          <p:spPr bwMode="gray">
            <a:xfrm>
              <a:off x="435823" y="435944"/>
              <a:ext cx="1939634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16.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22. SEPTEMBER 20</a:t>
              </a:r>
              <a:r>
                <a:rPr lang="sl-SI" sz="1200" dirty="0">
                  <a:solidFill>
                    <a:srgbClr val="1F3E7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  <a:endParaRPr lang="en-GB" sz="1200" dirty="0">
                <a:solidFill>
                  <a:srgbClr val="1F3E7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0265B20-A1C9-48EB-9A85-5E356539CA8D}"/>
              </a:ext>
            </a:extLst>
          </p:cNvPr>
          <p:cNvSpPr txBox="1"/>
          <p:nvPr userDrawn="1"/>
        </p:nvSpPr>
        <p:spPr>
          <a:xfrm>
            <a:off x="2063440" y="6432705"/>
            <a:ext cx="147636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sl-SI" sz="1100" dirty="0">
                <a:solidFill>
                  <a:srgbClr val="E579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www.tedenmobilnosti.si</a:t>
            </a:r>
            <a:endParaRPr lang="en-GB" sz="1100" dirty="0">
              <a:solidFill>
                <a:srgbClr val="E579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8DBE62-393C-47C8-A722-413B03180BF8}"/>
              </a:ext>
            </a:extLst>
          </p:cNvPr>
          <p:cNvGrpSpPr/>
          <p:nvPr/>
        </p:nvGrpSpPr>
        <p:grpSpPr>
          <a:xfrm>
            <a:off x="4871831" y="5766810"/>
            <a:ext cx="4408221" cy="950865"/>
            <a:chOff x="3481042" y="4380675"/>
            <a:chExt cx="5483568" cy="1182820"/>
          </a:xfrm>
        </p:grpSpPr>
        <p:pic>
          <p:nvPicPr>
            <p:cNvPr id="26" name="Image 1" descr="10-Bus-connected.eps">
              <a:extLst>
                <a:ext uri="{FF2B5EF4-FFF2-40B4-BE49-F238E27FC236}">
                  <a16:creationId xmlns:a16="http://schemas.microsoft.com/office/drawing/2014/main" id="{0673A15A-6318-4006-8261-0A104548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1042" y="4380675"/>
              <a:ext cx="2397207" cy="1139326"/>
            </a:xfrm>
            <a:prstGeom prst="rect">
              <a:avLst/>
            </a:prstGeom>
          </p:spPr>
        </p:pic>
        <p:pic>
          <p:nvPicPr>
            <p:cNvPr id="27" name="Image 14" descr="01-SmartPedestrian.eps">
              <a:extLst>
                <a:ext uri="{FF2B5EF4-FFF2-40B4-BE49-F238E27FC236}">
                  <a16:creationId xmlns:a16="http://schemas.microsoft.com/office/drawing/2014/main" id="{A729D712-2454-4F6C-B8E0-2B452E996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6154" y="4776411"/>
              <a:ext cx="661052" cy="648174"/>
            </a:xfrm>
            <a:prstGeom prst="rect">
              <a:avLst/>
            </a:prstGeom>
          </p:spPr>
        </p:pic>
        <p:pic>
          <p:nvPicPr>
            <p:cNvPr id="28" name="Image 2" descr="12-ElectricCar_connected.eps">
              <a:extLst>
                <a:ext uri="{FF2B5EF4-FFF2-40B4-BE49-F238E27FC236}">
                  <a16:creationId xmlns:a16="http://schemas.microsoft.com/office/drawing/2014/main" id="{5B3EDFBF-37F7-4A8D-88B7-913BB2C7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8033" y="4843395"/>
              <a:ext cx="1425623" cy="720100"/>
            </a:xfrm>
            <a:prstGeom prst="rect">
              <a:avLst/>
            </a:prstGeom>
          </p:spPr>
        </p:pic>
        <p:pic>
          <p:nvPicPr>
            <p:cNvPr id="29" name="Image 14" descr="01-SmartPedestrian.eps">
              <a:extLst>
                <a:ext uri="{FF2B5EF4-FFF2-40B4-BE49-F238E27FC236}">
                  <a16:creationId xmlns:a16="http://schemas.microsoft.com/office/drawing/2014/main" id="{FE3ED583-B367-477B-87DB-4AEB39765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3558" y="4779470"/>
              <a:ext cx="661052" cy="648174"/>
            </a:xfrm>
            <a:prstGeom prst="rect">
              <a:avLst/>
            </a:prstGeom>
          </p:spPr>
        </p:pic>
      </p:grpSp>
      <p:pic>
        <p:nvPicPr>
          <p:cNvPr id="20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21" y="6242571"/>
            <a:ext cx="537845" cy="359410"/>
          </a:xfrm>
          <a:prstGeom prst="rect">
            <a:avLst/>
          </a:prstGeom>
          <a:noFill/>
        </p:spPr>
      </p:pic>
      <p:pic>
        <p:nvPicPr>
          <p:cNvPr id="19" name="Picture 18" descr="logotipi_ETM_2015">
            <a:extLst>
              <a:ext uri="{FF2B5EF4-FFF2-40B4-BE49-F238E27FC236}">
                <a16:creationId xmlns:a16="http://schemas.microsoft.com/office/drawing/2014/main" id="{F4617735-A7F9-4722-8BFC-D6D02FF7B3B3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6557" y="6125402"/>
            <a:ext cx="1815465" cy="233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94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ravokotnik 32">
            <a:extLst>
              <a:ext uri="{FF2B5EF4-FFF2-40B4-BE49-F238E27FC236}">
                <a16:creationId xmlns:a16="http://schemas.microsoft.com/office/drawing/2014/main" id="{FA2300A3-6628-42DB-80A0-D8A287AC3237}"/>
              </a:ext>
            </a:extLst>
          </p:cNvPr>
          <p:cNvSpPr/>
          <p:nvPr/>
        </p:nvSpPr>
        <p:spPr>
          <a:xfrm>
            <a:off x="-2" y="-132080"/>
            <a:ext cx="12191999" cy="6990080"/>
          </a:xfrm>
          <a:prstGeom prst="rect">
            <a:avLst/>
          </a:prstGeom>
          <a:gradFill flip="none" rotWithShape="1">
            <a:gsLst>
              <a:gs pos="2000">
                <a:srgbClr val="00B0F0">
                  <a:lumMod val="19000"/>
                  <a:lumOff val="81000"/>
                </a:srgbClr>
              </a:gs>
              <a:gs pos="100000">
                <a:schemeClr val="bg1"/>
              </a:gs>
              <a:gs pos="100000">
                <a:srgbClr val="B5D431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sz="932"/>
          </a:p>
        </p:txBody>
      </p:sp>
      <p:sp>
        <p:nvSpPr>
          <p:cNvPr id="19" name="Pravokotnik: zaokroženi vogali 18">
            <a:extLst>
              <a:ext uri="{FF2B5EF4-FFF2-40B4-BE49-F238E27FC236}">
                <a16:creationId xmlns:a16="http://schemas.microsoft.com/office/drawing/2014/main" id="{CCE3B88C-D670-4569-8FA6-C312C4930F0F}"/>
              </a:ext>
            </a:extLst>
          </p:cNvPr>
          <p:cNvSpPr/>
          <p:nvPr/>
        </p:nvSpPr>
        <p:spPr>
          <a:xfrm>
            <a:off x="829183" y="4424431"/>
            <a:ext cx="9000000" cy="933378"/>
          </a:xfrm>
          <a:prstGeom prst="roundRect">
            <a:avLst>
              <a:gd name="adj" fmla="val 50000"/>
            </a:avLst>
          </a:prstGeom>
          <a:solidFill>
            <a:srgbClr val="B5D43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bIns="0" rtlCol="0" anchor="ctr"/>
          <a:lstStyle/>
          <a:p>
            <a:r>
              <a:rPr lang="sl-SI" sz="2400" dirty="0">
                <a:solidFill>
                  <a:schemeClr val="tx1"/>
                </a:solidFill>
                <a:latin typeface="Museo 500" panose="02000000000000000000" pitchFamily="50" charset="-18"/>
              </a:rPr>
              <a:t>dr. Mateja </a:t>
            </a:r>
            <a:r>
              <a:rPr lang="sl-SI" sz="2400" dirty="0" err="1">
                <a:solidFill>
                  <a:schemeClr val="tx1"/>
                </a:solidFill>
                <a:latin typeface="Museo 500" panose="02000000000000000000" pitchFamily="50" charset="-18"/>
              </a:rPr>
              <a:t>Markl</a:t>
            </a:r>
            <a:endParaRPr lang="sl-SI" sz="2400" dirty="0">
              <a:solidFill>
                <a:schemeClr val="tx1"/>
              </a:solidFill>
              <a:latin typeface="Museo 500" panose="02000000000000000000" pitchFamily="50" charset="-18"/>
            </a:endParaRPr>
          </a:p>
          <a:p>
            <a:r>
              <a:rPr lang="sl-SI" dirty="0">
                <a:solidFill>
                  <a:schemeClr val="tx1"/>
                </a:solidFill>
                <a:latin typeface="Museo 300" panose="02000000000000000000" pitchFamily="50" charset="-18"/>
              </a:rPr>
              <a:t>Javna agencija RS za varnost prometa</a:t>
            </a:r>
            <a:endParaRPr lang="sl-SI" sz="1000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7D7B1D-BE09-4AF6-BF1C-1182CB1C79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04" y="326340"/>
            <a:ext cx="5510393" cy="1566240"/>
          </a:xfrm>
          <a:prstGeom prst="rect">
            <a:avLst/>
          </a:prstGeom>
        </p:spPr>
      </p:pic>
      <p:pic>
        <p:nvPicPr>
          <p:cNvPr id="12" name="Slika 11" descr="Slika, ki vsebuje besede besedilo&#10;&#10;Opis je samodejno ustvarjen">
            <a:extLst>
              <a:ext uri="{FF2B5EF4-FFF2-40B4-BE49-F238E27FC236}">
                <a16:creationId xmlns:a16="http://schemas.microsoft.com/office/drawing/2014/main" id="{88C94639-57D1-47BC-8CC6-2574DFE4F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7" y="5475408"/>
            <a:ext cx="3154847" cy="1444387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96A2C2A6-C496-4120-83FA-D39FAF0F8C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45" y="6029008"/>
            <a:ext cx="2738180" cy="656523"/>
          </a:xfrm>
          <a:prstGeom prst="rect">
            <a:avLst/>
          </a:prstGeom>
        </p:spPr>
      </p:pic>
      <p:sp>
        <p:nvSpPr>
          <p:cNvPr id="2" name="Elipsa 1">
            <a:extLst>
              <a:ext uri="{FF2B5EF4-FFF2-40B4-BE49-F238E27FC236}">
                <a16:creationId xmlns:a16="http://schemas.microsoft.com/office/drawing/2014/main" id="{58F41AD4-C1E5-4CFB-AC06-8AF5522BB0EB}"/>
              </a:ext>
            </a:extLst>
          </p:cNvPr>
          <p:cNvSpPr/>
          <p:nvPr/>
        </p:nvSpPr>
        <p:spPr>
          <a:xfrm>
            <a:off x="6424053" y="738000"/>
            <a:ext cx="6120000" cy="612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  <a:latin typeface="Museo 300" panose="02000000000000000000" pitchFamily="50" charset="-18"/>
            </a:endParaRPr>
          </a:p>
        </p:txBody>
      </p:sp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3F163F0-E14D-45D3-BD60-2702AF436EB0}"/>
              </a:ext>
            </a:extLst>
          </p:cNvPr>
          <p:cNvSpPr txBox="1"/>
          <p:nvPr/>
        </p:nvSpPr>
        <p:spPr>
          <a:xfrm>
            <a:off x="1388468" y="2119062"/>
            <a:ext cx="5035585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sl-SI" sz="3200" b="1" dirty="0">
                <a:latin typeface="Museo 700" panose="02000000000000000000" pitchFamily="50" charset="-18"/>
              </a:rPr>
              <a:t>Evropska nagrada za prometno varnost v mestih, ukrepi s področja prometne varnosti</a:t>
            </a:r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706" y="2834116"/>
            <a:ext cx="3660299" cy="1590315"/>
          </a:xfrm>
          <a:prstGeom prst="rect">
            <a:avLst/>
          </a:prstGeom>
        </p:spPr>
      </p:pic>
      <p:pic>
        <p:nvPicPr>
          <p:cNvPr id="11" name="Picture 19" descr="M:\Projects Mobility Forum\EMW\2015-2017\3 - Support to EMW Activities\Communication Toolkit\2016 Communication Toolkit\#04 FOOTER (and EU Emblem)\EU Emblem low res.jpg">
            <a:extLst>
              <a:ext uri="{FF2B5EF4-FFF2-40B4-BE49-F238E27FC236}">
                <a16:creationId xmlns:a16="http://schemas.microsoft.com/office/drawing/2014/main" id="{906CD52C-57FE-4AD2-A577-C170E3EAD921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83005" y="2834116"/>
            <a:ext cx="673689" cy="4268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710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93CAB6079BE504D95A7516E71669316" ma:contentTypeVersion="12" ma:contentTypeDescription="Ustvari nov dokument." ma:contentTypeScope="" ma:versionID="2962380dacbf6a03f4f83f0188ad74b0">
  <xsd:schema xmlns:xsd="http://www.w3.org/2001/XMLSchema" xmlns:xs="http://www.w3.org/2001/XMLSchema" xmlns:p="http://schemas.microsoft.com/office/2006/metadata/properties" xmlns:ns2="1e981253-f091-4a7a-9e84-a7334eededd4" xmlns:ns3="674ea1c0-0963-4a4b-bb86-cfc47288bb71" targetNamespace="http://schemas.microsoft.com/office/2006/metadata/properties" ma:root="true" ma:fieldsID="36b1f79b54eb684a7ad67ada432834bf" ns2:_="" ns3:_="">
    <xsd:import namespace="1e981253-f091-4a7a-9e84-a7334eededd4"/>
    <xsd:import namespace="674ea1c0-0963-4a4b-bb86-cfc47288bb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81253-f091-4a7a-9e84-a7334eeded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4ea1c0-0963-4a4b-bb86-cfc47288bb71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V skupni rabi z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V skupni rabi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77BA80-977F-465B-8A44-45A1B60FE8AE}">
  <ds:schemaRefs>
    <ds:schemaRef ds:uri="http://www.w3.org/XML/1998/namespace"/>
    <ds:schemaRef ds:uri="http://purl.org/dc/elements/1.1/"/>
    <ds:schemaRef ds:uri="http://purl.org/dc/terms/"/>
    <ds:schemaRef ds:uri="1e981253-f091-4a7a-9e84-a7334eededd4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674ea1c0-0963-4a4b-bb86-cfc47288bb7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50512FC-6681-41A2-9C79-0ADD637BB681}">
  <ds:schemaRefs>
    <ds:schemaRef ds:uri="1e981253-f091-4a7a-9e84-a7334eededd4"/>
    <ds:schemaRef ds:uri="674ea1c0-0963-4a4b-bb86-cfc47288bb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E13850D-C5D6-47A6-8AF9-5CAA20FE8E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1469</Words>
  <Application>Microsoft Office PowerPoint</Application>
  <PresentationFormat>Širokozaslonsko</PresentationFormat>
  <Paragraphs>282</Paragraphs>
  <Slides>31</Slides>
  <Notes>7</Notes>
  <HiddenSlides>0</HiddenSlides>
  <MMClips>0</MMClips>
  <ScaleCrop>false</ScaleCrop>
  <HeadingPairs>
    <vt:vector size="6" baseType="variant">
      <vt:variant>
        <vt:lpstr>Uporabljene pisave</vt:lpstr>
      </vt:variant>
      <vt:variant>
        <vt:i4>7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31</vt:i4>
      </vt:variant>
    </vt:vector>
  </HeadingPairs>
  <TitlesOfParts>
    <vt:vector size="39" baseType="lpstr">
      <vt:lpstr>Calibri</vt:lpstr>
      <vt:lpstr>Museo 500</vt:lpstr>
      <vt:lpstr>Calibri Light</vt:lpstr>
      <vt:lpstr>Arial</vt:lpstr>
      <vt:lpstr>Wingdings</vt:lpstr>
      <vt:lpstr>Museo 700</vt:lpstr>
      <vt:lpstr>Museo 300</vt:lpstr>
      <vt:lpstr>Officeova tema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VKLJUČITE NEVLADNI SEKTOR V AKTIVNOSTI ETM</vt:lpstr>
      <vt:lpstr>PowerPointova predstavitev</vt:lpstr>
      <vt:lpstr>Javni razpis za sofinanciranje aktivnosti Evropskega tedna mobilnosti 2021</vt:lpstr>
      <vt:lpstr>ETM 2020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ETM 2021</vt:lpstr>
      <vt:lpstr>PowerPointova predstavitev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Julija Barbič</dc:creator>
  <cp:lastModifiedBy>Tina Gros</cp:lastModifiedBy>
  <cp:revision>31</cp:revision>
  <dcterms:created xsi:type="dcterms:W3CDTF">2021-02-23T08:13:19Z</dcterms:created>
  <dcterms:modified xsi:type="dcterms:W3CDTF">2021-03-17T12:39:34Z</dcterms:modified>
  <cp:contentStatus>Končni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0x010100493CAB6079BE504D95A7516E71669316</vt:lpwstr>
  </property>
  <property fmtid="{D5CDD505-2E9C-101B-9397-08002B2CF9AE}" pid="3" name="_MarkAsFinal">
    <vt:bool>true</vt:bool>
  </property>
</Properties>
</file>